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323" r:id="rId2"/>
    <p:sldId id="260" r:id="rId3"/>
    <p:sldId id="313" r:id="rId4"/>
    <p:sldId id="314" r:id="rId5"/>
    <p:sldId id="315" r:id="rId6"/>
    <p:sldId id="316" r:id="rId7"/>
    <p:sldId id="317" r:id="rId8"/>
    <p:sldId id="335" r:id="rId9"/>
    <p:sldId id="336" r:id="rId10"/>
    <p:sldId id="338" r:id="rId11"/>
    <p:sldId id="339" r:id="rId12"/>
    <p:sldId id="340" r:id="rId13"/>
    <p:sldId id="318" r:id="rId14"/>
    <p:sldId id="319" r:id="rId15"/>
    <p:sldId id="333" r:id="rId16"/>
    <p:sldId id="334" r:id="rId17"/>
    <p:sldId id="341" r:id="rId18"/>
    <p:sldId id="342" r:id="rId19"/>
    <p:sldId id="32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1934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61DE8-DC1B-46E1-B764-75D82E9CAC8C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F6770-C52E-4004-805E-CF7E398B2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63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9pPr>
          </a:lstStyle>
          <a:p>
            <a:fld id="{E66BAC13-304E-4D13-AE84-EA82D139ACB7}" type="slidenum">
              <a:rPr lang="en-US" sz="1200">
                <a:latin typeface="Times New Roman" pitchFamily="18" charset="0"/>
              </a:rPr>
              <a:pPr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87849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9pPr>
          </a:lstStyle>
          <a:p>
            <a:fld id="{0E016058-74AF-455B-80F1-25104B6C86E2}" type="slidenum">
              <a:rPr lang="en-US" sz="1200">
                <a:latin typeface="Times New Roman" pitchFamily="18" charset="0"/>
              </a:rPr>
              <a:pPr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2193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901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9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28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78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5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1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2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6A73A26-E3C0-4A5E-B672-7ECD49D897C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E77356-65BC-4D0F-B76C-AB8489FEDC6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65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maira.sami@szabist.edu.p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381000"/>
            <a:ext cx="7772400" cy="40386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Data Structures and Algorithms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Instructor: Maira Sami</a:t>
            </a:r>
            <a:br>
              <a:rPr lang="en-US" sz="4000" dirty="0"/>
            </a:br>
            <a:endParaRPr lang="en-US" sz="12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6600" y="4800600"/>
            <a:ext cx="6172200" cy="13716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cap="none" dirty="0" smtClean="0">
                <a:solidFill>
                  <a:schemeClr val="accent2">
                    <a:lumMod val="50000"/>
                  </a:schemeClr>
                </a:solidFill>
                <a:hlinkClick r:id="rId2"/>
              </a:rPr>
              <a:t>maira.sami@szabist.edu.pk</a:t>
            </a:r>
            <a:endParaRPr lang="en-US" cap="none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cap="none" dirty="0" smtClean="0"/>
              <a:t>Campus 100</a:t>
            </a:r>
          </a:p>
          <a:p>
            <a:pPr algn="ctr"/>
            <a:r>
              <a:rPr lang="en-US" dirty="0" smtClean="0"/>
              <a:t>Room </a:t>
            </a:r>
            <a:r>
              <a:rPr lang="en-US" dirty="0"/>
              <a:t>No. 101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2362200" cy="18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7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758552" y="228601"/>
            <a:ext cx="8680849" cy="194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1" y="2133600"/>
            <a:ext cx="8216821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34926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2568" y="142876"/>
            <a:ext cx="8420633" cy="656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5568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432516" y="0"/>
            <a:ext cx="8740183" cy="624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6118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Deletion</a:t>
            </a:r>
          </a:p>
        </p:txBody>
      </p:sp>
      <p:sp>
        <p:nvSpPr>
          <p:cNvPr id="1003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752600" y="1878284"/>
            <a:ext cx="8229600" cy="4572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400" dirty="0"/>
              <a:t>We visualize </a:t>
            </a:r>
            <a:r>
              <a:rPr lang="en-US" sz="2400" dirty="0">
                <a:solidFill>
                  <a:schemeClr val="tx2"/>
                </a:solidFill>
              </a:rPr>
              <a:t>remove</a:t>
            </a:r>
            <a:r>
              <a:rPr lang="en-US" sz="2400" dirty="0"/>
              <a:t>(p), where p == </a:t>
            </a:r>
            <a:r>
              <a:rPr lang="en-US" sz="2400" dirty="0">
                <a:solidFill>
                  <a:schemeClr val="tx2"/>
                </a:solidFill>
              </a:rPr>
              <a:t>last</a:t>
            </a:r>
            <a:r>
              <a:rPr lang="en-US" sz="2400" dirty="0"/>
              <a:t>()</a:t>
            </a:r>
            <a:endParaRPr lang="en-US" dirty="0"/>
          </a:p>
        </p:txBody>
      </p:sp>
      <p:sp>
        <p:nvSpPr>
          <p:cNvPr id="9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E364-C8A2-412E-89CE-766769A151B7}" type="slidenum">
              <a:rPr lang="en-US"/>
              <a:pPr/>
              <a:t>13</a:t>
            </a:fld>
            <a:endParaRPr lang="en-US"/>
          </a:p>
        </p:txBody>
      </p:sp>
      <p:grpSp>
        <p:nvGrpSpPr>
          <p:cNvPr id="100356" name="Group 4"/>
          <p:cNvGrpSpPr>
            <a:grpSpLocks/>
          </p:cNvGrpSpPr>
          <p:nvPr/>
        </p:nvGrpSpPr>
        <p:grpSpPr bwMode="auto">
          <a:xfrm>
            <a:off x="2743200" y="2287587"/>
            <a:ext cx="7315200" cy="1371600"/>
            <a:chOff x="768" y="1296"/>
            <a:chExt cx="4608" cy="864"/>
          </a:xfrm>
        </p:grpSpPr>
        <p:sp>
          <p:nvSpPr>
            <p:cNvPr id="100357" name="AutoShape 5"/>
            <p:cNvSpPr>
              <a:spLocks noChangeArrowheads="1"/>
            </p:cNvSpPr>
            <p:nvPr/>
          </p:nvSpPr>
          <p:spPr bwMode="auto">
            <a:xfrm>
              <a:off x="3960" y="1344"/>
              <a:ext cx="1104" cy="816"/>
            </a:xfrm>
            <a:prstGeom prst="roundRect">
              <a:avLst>
                <a:gd name="adj" fmla="val 30130"/>
              </a:avLst>
            </a:prstGeom>
            <a:solidFill>
              <a:srgbClr val="ECF1FE"/>
            </a:solidFill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8" name="Rectangle 6"/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9" name="Rectangle 7"/>
            <p:cNvSpPr>
              <a:spLocks noChangeArrowheads="1"/>
            </p:cNvSpPr>
            <p:nvPr/>
          </p:nvSpPr>
          <p:spPr bwMode="auto">
            <a:xfrm>
              <a:off x="1536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0" name="Rectangle 8"/>
            <p:cNvSpPr>
              <a:spLocks noChangeArrowheads="1"/>
            </p:cNvSpPr>
            <p:nvPr/>
          </p:nvSpPr>
          <p:spPr bwMode="auto">
            <a:xfrm>
              <a:off x="1728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1" name="Freeform 9"/>
            <p:cNvSpPr>
              <a:spLocks/>
            </p:cNvSpPr>
            <p:nvPr/>
          </p:nvSpPr>
          <p:spPr bwMode="auto">
            <a:xfrm>
              <a:off x="1824" y="1641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2" name="Rectangle 10"/>
            <p:cNvSpPr>
              <a:spLocks noChangeArrowheads="1"/>
            </p:cNvSpPr>
            <p:nvPr/>
          </p:nvSpPr>
          <p:spPr bwMode="auto">
            <a:xfrm>
              <a:off x="2304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3" name="Rectangle 11"/>
            <p:cNvSpPr>
              <a:spLocks noChangeArrowheads="1"/>
            </p:cNvSpPr>
            <p:nvPr/>
          </p:nvSpPr>
          <p:spPr bwMode="auto">
            <a:xfrm>
              <a:off x="2496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4" name="Rectangle 12"/>
            <p:cNvSpPr>
              <a:spLocks noChangeArrowheads="1"/>
            </p:cNvSpPr>
            <p:nvPr/>
          </p:nvSpPr>
          <p:spPr bwMode="auto">
            <a:xfrm>
              <a:off x="2688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5" name="Freeform 13"/>
            <p:cNvSpPr>
              <a:spLocks/>
            </p:cNvSpPr>
            <p:nvPr/>
          </p:nvSpPr>
          <p:spPr bwMode="auto">
            <a:xfrm>
              <a:off x="2784" y="1641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6" name="Rectangle 14"/>
            <p:cNvSpPr>
              <a:spLocks noChangeArrowheads="1"/>
            </p:cNvSpPr>
            <p:nvPr/>
          </p:nvSpPr>
          <p:spPr bwMode="auto">
            <a:xfrm>
              <a:off x="3264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7" name="Rectangle 15"/>
            <p:cNvSpPr>
              <a:spLocks noChangeArrowheads="1"/>
            </p:cNvSpPr>
            <p:nvPr/>
          </p:nvSpPr>
          <p:spPr bwMode="auto">
            <a:xfrm>
              <a:off x="3456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8" name="Rectangle 16"/>
            <p:cNvSpPr>
              <a:spLocks noChangeArrowheads="1"/>
            </p:cNvSpPr>
            <p:nvPr/>
          </p:nvSpPr>
          <p:spPr bwMode="auto">
            <a:xfrm>
              <a:off x="3648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9" name="Freeform 17"/>
            <p:cNvSpPr>
              <a:spLocks/>
            </p:cNvSpPr>
            <p:nvPr/>
          </p:nvSpPr>
          <p:spPr bwMode="auto">
            <a:xfrm>
              <a:off x="3744" y="1641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0" name="Rectangle 18"/>
            <p:cNvSpPr>
              <a:spLocks noChangeArrowheads="1"/>
            </p:cNvSpPr>
            <p:nvPr/>
          </p:nvSpPr>
          <p:spPr bwMode="auto">
            <a:xfrm>
              <a:off x="4224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71" name="Rectangle 19"/>
            <p:cNvSpPr>
              <a:spLocks noChangeArrowheads="1"/>
            </p:cNvSpPr>
            <p:nvPr/>
          </p:nvSpPr>
          <p:spPr bwMode="auto">
            <a:xfrm>
              <a:off x="4416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72" name="Rectangle 20"/>
            <p:cNvSpPr>
              <a:spLocks noChangeArrowheads="1"/>
            </p:cNvSpPr>
            <p:nvPr/>
          </p:nvSpPr>
          <p:spPr bwMode="auto">
            <a:xfrm>
              <a:off x="4608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73" name="Freeform 21"/>
            <p:cNvSpPr>
              <a:spLocks/>
            </p:cNvSpPr>
            <p:nvPr/>
          </p:nvSpPr>
          <p:spPr bwMode="auto">
            <a:xfrm rot="10800000">
              <a:off x="1920" y="1737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4" name="Freeform 22"/>
            <p:cNvSpPr>
              <a:spLocks/>
            </p:cNvSpPr>
            <p:nvPr/>
          </p:nvSpPr>
          <p:spPr bwMode="auto">
            <a:xfrm rot="10800000">
              <a:off x="2880" y="1728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5" name="Freeform 23"/>
            <p:cNvSpPr>
              <a:spLocks/>
            </p:cNvSpPr>
            <p:nvPr/>
          </p:nvSpPr>
          <p:spPr bwMode="auto">
            <a:xfrm rot="10800000">
              <a:off x="3840" y="1737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6" name="Freeform 24"/>
            <p:cNvSpPr>
              <a:spLocks/>
            </p:cNvSpPr>
            <p:nvPr/>
          </p:nvSpPr>
          <p:spPr bwMode="auto">
            <a:xfrm>
              <a:off x="1586" y="1728"/>
              <a:ext cx="94" cy="288"/>
            </a:xfrm>
            <a:custGeom>
              <a:avLst/>
              <a:gdLst>
                <a:gd name="T0" fmla="*/ 46 w 106"/>
                <a:gd name="T1" fmla="*/ 0 h 348"/>
                <a:gd name="T2" fmla="*/ 10 w 106"/>
                <a:gd name="T3" fmla="*/ 186 h 348"/>
                <a:gd name="T4" fmla="*/ 106 w 106"/>
                <a:gd name="T5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348">
                  <a:moveTo>
                    <a:pt x="46" y="0"/>
                  </a:moveTo>
                  <a:cubicBezTo>
                    <a:pt x="40" y="31"/>
                    <a:pt x="0" y="128"/>
                    <a:pt x="10" y="186"/>
                  </a:cubicBezTo>
                  <a:cubicBezTo>
                    <a:pt x="20" y="244"/>
                    <a:pt x="86" y="314"/>
                    <a:pt x="106" y="348"/>
                  </a:cubicBez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7" name="Freeform 25"/>
            <p:cNvSpPr>
              <a:spLocks/>
            </p:cNvSpPr>
            <p:nvPr/>
          </p:nvSpPr>
          <p:spPr bwMode="auto">
            <a:xfrm>
              <a:off x="2544" y="1728"/>
              <a:ext cx="94" cy="288"/>
            </a:xfrm>
            <a:custGeom>
              <a:avLst/>
              <a:gdLst>
                <a:gd name="T0" fmla="*/ 46 w 106"/>
                <a:gd name="T1" fmla="*/ 0 h 348"/>
                <a:gd name="T2" fmla="*/ 10 w 106"/>
                <a:gd name="T3" fmla="*/ 186 h 348"/>
                <a:gd name="T4" fmla="*/ 106 w 106"/>
                <a:gd name="T5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348">
                  <a:moveTo>
                    <a:pt x="46" y="0"/>
                  </a:moveTo>
                  <a:cubicBezTo>
                    <a:pt x="40" y="31"/>
                    <a:pt x="0" y="128"/>
                    <a:pt x="10" y="186"/>
                  </a:cubicBezTo>
                  <a:cubicBezTo>
                    <a:pt x="20" y="244"/>
                    <a:pt x="86" y="314"/>
                    <a:pt x="106" y="348"/>
                  </a:cubicBez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8" name="Freeform 26"/>
            <p:cNvSpPr>
              <a:spLocks/>
            </p:cNvSpPr>
            <p:nvPr/>
          </p:nvSpPr>
          <p:spPr bwMode="auto">
            <a:xfrm>
              <a:off x="3502" y="1728"/>
              <a:ext cx="94" cy="288"/>
            </a:xfrm>
            <a:custGeom>
              <a:avLst/>
              <a:gdLst>
                <a:gd name="T0" fmla="*/ 46 w 106"/>
                <a:gd name="T1" fmla="*/ 0 h 348"/>
                <a:gd name="T2" fmla="*/ 10 w 106"/>
                <a:gd name="T3" fmla="*/ 186 h 348"/>
                <a:gd name="T4" fmla="*/ 106 w 106"/>
                <a:gd name="T5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348">
                  <a:moveTo>
                    <a:pt x="46" y="0"/>
                  </a:moveTo>
                  <a:cubicBezTo>
                    <a:pt x="40" y="31"/>
                    <a:pt x="0" y="128"/>
                    <a:pt x="10" y="186"/>
                  </a:cubicBezTo>
                  <a:cubicBezTo>
                    <a:pt x="20" y="244"/>
                    <a:pt x="86" y="314"/>
                    <a:pt x="106" y="348"/>
                  </a:cubicBez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9" name="Freeform 27"/>
            <p:cNvSpPr>
              <a:spLocks/>
            </p:cNvSpPr>
            <p:nvPr/>
          </p:nvSpPr>
          <p:spPr bwMode="auto">
            <a:xfrm>
              <a:off x="4460" y="1728"/>
              <a:ext cx="94" cy="288"/>
            </a:xfrm>
            <a:custGeom>
              <a:avLst/>
              <a:gdLst>
                <a:gd name="T0" fmla="*/ 46 w 106"/>
                <a:gd name="T1" fmla="*/ 0 h 348"/>
                <a:gd name="T2" fmla="*/ 10 w 106"/>
                <a:gd name="T3" fmla="*/ 186 h 348"/>
                <a:gd name="T4" fmla="*/ 106 w 106"/>
                <a:gd name="T5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348">
                  <a:moveTo>
                    <a:pt x="46" y="0"/>
                  </a:moveTo>
                  <a:cubicBezTo>
                    <a:pt x="40" y="31"/>
                    <a:pt x="0" y="128"/>
                    <a:pt x="10" y="186"/>
                  </a:cubicBezTo>
                  <a:cubicBezTo>
                    <a:pt x="20" y="244"/>
                    <a:pt x="86" y="314"/>
                    <a:pt x="106" y="348"/>
                  </a:cubicBez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0" name="Rectangle 28"/>
            <p:cNvSpPr>
              <a:spLocks noChangeArrowheads="1"/>
            </p:cNvSpPr>
            <p:nvPr/>
          </p:nvSpPr>
          <p:spPr bwMode="auto">
            <a:xfrm>
              <a:off x="5184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81" name="Rectangle 29"/>
            <p:cNvSpPr>
              <a:spLocks noChangeArrowheads="1"/>
            </p:cNvSpPr>
            <p:nvPr/>
          </p:nvSpPr>
          <p:spPr bwMode="auto">
            <a:xfrm>
              <a:off x="768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82" name="Freeform 30"/>
            <p:cNvSpPr>
              <a:spLocks/>
            </p:cNvSpPr>
            <p:nvPr/>
          </p:nvSpPr>
          <p:spPr bwMode="auto">
            <a:xfrm>
              <a:off x="4704" y="1632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3" name="Freeform 31"/>
            <p:cNvSpPr>
              <a:spLocks/>
            </p:cNvSpPr>
            <p:nvPr/>
          </p:nvSpPr>
          <p:spPr bwMode="auto">
            <a:xfrm rot="10800000">
              <a:off x="4800" y="1728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4" name="Freeform 32"/>
            <p:cNvSpPr>
              <a:spLocks/>
            </p:cNvSpPr>
            <p:nvPr/>
          </p:nvSpPr>
          <p:spPr bwMode="auto">
            <a:xfrm>
              <a:off x="864" y="1632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5" name="Freeform 33"/>
            <p:cNvSpPr>
              <a:spLocks/>
            </p:cNvSpPr>
            <p:nvPr/>
          </p:nvSpPr>
          <p:spPr bwMode="auto">
            <a:xfrm rot="10800000">
              <a:off x="960" y="1728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6" name="Text Box 34"/>
            <p:cNvSpPr txBox="1">
              <a:spLocks noChangeArrowheads="1"/>
            </p:cNvSpPr>
            <p:nvPr/>
          </p:nvSpPr>
          <p:spPr bwMode="auto">
            <a:xfrm>
              <a:off x="1680" y="1872"/>
              <a:ext cx="2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00387" name="Text Box 35"/>
            <p:cNvSpPr txBox="1">
              <a:spLocks noChangeArrowheads="1"/>
            </p:cNvSpPr>
            <p:nvPr/>
          </p:nvSpPr>
          <p:spPr bwMode="auto">
            <a:xfrm>
              <a:off x="2640" y="1872"/>
              <a:ext cx="2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00388" name="Text Box 36"/>
            <p:cNvSpPr txBox="1">
              <a:spLocks noChangeArrowheads="1"/>
            </p:cNvSpPr>
            <p:nvPr/>
          </p:nvSpPr>
          <p:spPr bwMode="auto">
            <a:xfrm>
              <a:off x="3600" y="1872"/>
              <a:ext cx="2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</a:rPr>
                <a:t>C</a:t>
              </a:r>
            </a:p>
          </p:txBody>
        </p:sp>
        <p:sp>
          <p:nvSpPr>
            <p:cNvPr id="100389" name="Text Box 37"/>
            <p:cNvSpPr txBox="1">
              <a:spLocks noChangeArrowheads="1"/>
            </p:cNvSpPr>
            <p:nvPr/>
          </p:nvSpPr>
          <p:spPr bwMode="auto">
            <a:xfrm>
              <a:off x="4560" y="1872"/>
              <a:ext cx="2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100390" name="Text Box 38"/>
            <p:cNvSpPr txBox="1">
              <a:spLocks noChangeArrowheads="1"/>
            </p:cNvSpPr>
            <p:nvPr/>
          </p:nvSpPr>
          <p:spPr bwMode="auto">
            <a:xfrm>
              <a:off x="4392" y="1296"/>
              <a:ext cx="23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/>
                <a:t>p</a:t>
              </a:r>
            </a:p>
          </p:txBody>
        </p:sp>
      </p:grp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7810500" y="4445000"/>
            <a:ext cx="1752600" cy="1295400"/>
          </a:xfrm>
          <a:prstGeom prst="roundRect">
            <a:avLst>
              <a:gd name="adj" fmla="val 30130"/>
            </a:avLst>
          </a:prstGeom>
          <a:solidFill>
            <a:srgbClr val="ECF1FE"/>
          </a:solidFill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92" name="Rectangle 40"/>
          <p:cNvSpPr>
            <a:spLocks noChangeArrowheads="1"/>
          </p:cNvSpPr>
          <p:nvPr/>
        </p:nvSpPr>
        <p:spPr bwMode="auto">
          <a:xfrm>
            <a:off x="3657600" y="3911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93" name="Rectangle 41"/>
          <p:cNvSpPr>
            <a:spLocks noChangeArrowheads="1"/>
          </p:cNvSpPr>
          <p:nvPr/>
        </p:nvSpPr>
        <p:spPr bwMode="auto">
          <a:xfrm>
            <a:off x="3962400" y="3911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94" name="Rectangle 42"/>
          <p:cNvSpPr>
            <a:spLocks noChangeArrowheads="1"/>
          </p:cNvSpPr>
          <p:nvPr/>
        </p:nvSpPr>
        <p:spPr bwMode="auto">
          <a:xfrm>
            <a:off x="4267200" y="3911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95" name="Freeform 43"/>
          <p:cNvSpPr>
            <a:spLocks/>
          </p:cNvSpPr>
          <p:nvPr/>
        </p:nvSpPr>
        <p:spPr bwMode="auto">
          <a:xfrm>
            <a:off x="4419600" y="3925887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396" name="Rectangle 44"/>
          <p:cNvSpPr>
            <a:spLocks noChangeArrowheads="1"/>
          </p:cNvSpPr>
          <p:nvPr/>
        </p:nvSpPr>
        <p:spPr bwMode="auto">
          <a:xfrm>
            <a:off x="5181600" y="3911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5486400" y="3911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5791200" y="3911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99" name="Freeform 47"/>
          <p:cNvSpPr>
            <a:spLocks/>
          </p:cNvSpPr>
          <p:nvPr/>
        </p:nvSpPr>
        <p:spPr bwMode="auto">
          <a:xfrm>
            <a:off x="5943600" y="3925887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00" name="Rectangle 48"/>
          <p:cNvSpPr>
            <a:spLocks noChangeArrowheads="1"/>
          </p:cNvSpPr>
          <p:nvPr/>
        </p:nvSpPr>
        <p:spPr bwMode="auto">
          <a:xfrm>
            <a:off x="6705600" y="3911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01" name="Rectangle 49"/>
          <p:cNvSpPr>
            <a:spLocks noChangeArrowheads="1"/>
          </p:cNvSpPr>
          <p:nvPr/>
        </p:nvSpPr>
        <p:spPr bwMode="auto">
          <a:xfrm>
            <a:off x="7010400" y="3911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02" name="Rectangle 50"/>
          <p:cNvSpPr>
            <a:spLocks noChangeArrowheads="1"/>
          </p:cNvSpPr>
          <p:nvPr/>
        </p:nvSpPr>
        <p:spPr bwMode="auto">
          <a:xfrm>
            <a:off x="7315200" y="3911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03" name="Freeform 51"/>
          <p:cNvSpPr>
            <a:spLocks/>
          </p:cNvSpPr>
          <p:nvPr/>
        </p:nvSpPr>
        <p:spPr bwMode="auto">
          <a:xfrm>
            <a:off x="7467600" y="3875088"/>
            <a:ext cx="2286000" cy="188913"/>
          </a:xfrm>
          <a:custGeom>
            <a:avLst/>
            <a:gdLst>
              <a:gd name="T0" fmla="*/ 0 w 1440"/>
              <a:gd name="T1" fmla="*/ 119 h 119"/>
              <a:gd name="T2" fmla="*/ 776 w 1440"/>
              <a:gd name="T3" fmla="*/ 7 h 119"/>
              <a:gd name="T4" fmla="*/ 1440 w 1440"/>
              <a:gd name="T5" fmla="*/ 7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119">
                <a:moveTo>
                  <a:pt x="0" y="119"/>
                </a:moveTo>
                <a:cubicBezTo>
                  <a:pt x="129" y="100"/>
                  <a:pt x="536" y="14"/>
                  <a:pt x="776" y="7"/>
                </a:cubicBezTo>
                <a:cubicBezTo>
                  <a:pt x="1016" y="0"/>
                  <a:pt x="1302" y="64"/>
                  <a:pt x="1440" y="79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04" name="Rectangle 52"/>
          <p:cNvSpPr>
            <a:spLocks noChangeArrowheads="1"/>
          </p:cNvSpPr>
          <p:nvPr/>
        </p:nvSpPr>
        <p:spPr bwMode="auto">
          <a:xfrm>
            <a:off x="8229600" y="4902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05" name="Rectangle 53"/>
          <p:cNvSpPr>
            <a:spLocks noChangeArrowheads="1"/>
          </p:cNvSpPr>
          <p:nvPr/>
        </p:nvSpPr>
        <p:spPr bwMode="auto">
          <a:xfrm>
            <a:off x="8534400" y="4902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06" name="Rectangle 54"/>
          <p:cNvSpPr>
            <a:spLocks noChangeArrowheads="1"/>
          </p:cNvSpPr>
          <p:nvPr/>
        </p:nvSpPr>
        <p:spPr bwMode="auto">
          <a:xfrm>
            <a:off x="8839200" y="4902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07" name="Freeform 55"/>
          <p:cNvSpPr>
            <a:spLocks/>
          </p:cNvSpPr>
          <p:nvPr/>
        </p:nvSpPr>
        <p:spPr bwMode="auto">
          <a:xfrm rot="10800000">
            <a:off x="4572000" y="4078287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08" name="Freeform 56"/>
          <p:cNvSpPr>
            <a:spLocks/>
          </p:cNvSpPr>
          <p:nvPr/>
        </p:nvSpPr>
        <p:spPr bwMode="auto">
          <a:xfrm rot="10800000">
            <a:off x="6096000" y="40640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09" name="Freeform 57"/>
          <p:cNvSpPr>
            <a:spLocks/>
          </p:cNvSpPr>
          <p:nvPr/>
        </p:nvSpPr>
        <p:spPr bwMode="auto">
          <a:xfrm>
            <a:off x="7632700" y="4152900"/>
            <a:ext cx="749300" cy="863600"/>
          </a:xfrm>
          <a:custGeom>
            <a:avLst/>
            <a:gdLst>
              <a:gd name="T0" fmla="*/ 472 w 472"/>
              <a:gd name="T1" fmla="*/ 544 h 544"/>
              <a:gd name="T2" fmla="*/ 384 w 472"/>
              <a:gd name="T3" fmla="*/ 152 h 544"/>
              <a:gd name="T4" fmla="*/ 0 w 472"/>
              <a:gd name="T5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2" h="544">
                <a:moveTo>
                  <a:pt x="472" y="544"/>
                </a:moveTo>
                <a:cubicBezTo>
                  <a:pt x="457" y="479"/>
                  <a:pt x="463" y="243"/>
                  <a:pt x="384" y="152"/>
                </a:cubicBezTo>
                <a:cubicBezTo>
                  <a:pt x="305" y="61"/>
                  <a:pt x="80" y="32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10" name="Freeform 58"/>
          <p:cNvSpPr>
            <a:spLocks/>
          </p:cNvSpPr>
          <p:nvPr/>
        </p:nvSpPr>
        <p:spPr bwMode="auto">
          <a:xfrm>
            <a:off x="4041776" y="40640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11" name="Freeform 59"/>
          <p:cNvSpPr>
            <a:spLocks/>
          </p:cNvSpPr>
          <p:nvPr/>
        </p:nvSpPr>
        <p:spPr bwMode="auto">
          <a:xfrm>
            <a:off x="5562601" y="40640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12" name="Freeform 60"/>
          <p:cNvSpPr>
            <a:spLocks/>
          </p:cNvSpPr>
          <p:nvPr/>
        </p:nvSpPr>
        <p:spPr bwMode="auto">
          <a:xfrm>
            <a:off x="7083426" y="40640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13" name="Freeform 61"/>
          <p:cNvSpPr>
            <a:spLocks/>
          </p:cNvSpPr>
          <p:nvPr/>
        </p:nvSpPr>
        <p:spPr bwMode="auto">
          <a:xfrm>
            <a:off x="8604251" y="50546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14" name="Rectangle 62"/>
          <p:cNvSpPr>
            <a:spLocks noChangeArrowheads="1"/>
          </p:cNvSpPr>
          <p:nvPr/>
        </p:nvSpPr>
        <p:spPr bwMode="auto">
          <a:xfrm>
            <a:off x="9753600" y="3911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15" name="Rectangle 63"/>
          <p:cNvSpPr>
            <a:spLocks noChangeArrowheads="1"/>
          </p:cNvSpPr>
          <p:nvPr/>
        </p:nvSpPr>
        <p:spPr bwMode="auto">
          <a:xfrm>
            <a:off x="2743200" y="3911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16" name="Freeform 64"/>
          <p:cNvSpPr>
            <a:spLocks/>
          </p:cNvSpPr>
          <p:nvPr/>
        </p:nvSpPr>
        <p:spPr bwMode="auto">
          <a:xfrm>
            <a:off x="9004300" y="4189412"/>
            <a:ext cx="736600" cy="852488"/>
          </a:xfrm>
          <a:custGeom>
            <a:avLst/>
            <a:gdLst>
              <a:gd name="T0" fmla="*/ 0 w 464"/>
              <a:gd name="T1" fmla="*/ 537 h 537"/>
              <a:gd name="T2" fmla="*/ 96 w 464"/>
              <a:gd name="T3" fmla="*/ 89 h 537"/>
              <a:gd name="T4" fmla="*/ 464 w 464"/>
              <a:gd name="T5" fmla="*/ 1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537">
                <a:moveTo>
                  <a:pt x="0" y="537"/>
                </a:moveTo>
                <a:cubicBezTo>
                  <a:pt x="16" y="462"/>
                  <a:pt x="19" y="178"/>
                  <a:pt x="96" y="89"/>
                </a:cubicBezTo>
                <a:cubicBezTo>
                  <a:pt x="173" y="0"/>
                  <a:pt x="387" y="19"/>
                  <a:pt x="464" y="1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17" name="Freeform 65"/>
          <p:cNvSpPr>
            <a:spLocks/>
          </p:cNvSpPr>
          <p:nvPr/>
        </p:nvSpPr>
        <p:spPr bwMode="auto">
          <a:xfrm>
            <a:off x="7632701" y="4064000"/>
            <a:ext cx="2271713" cy="177800"/>
          </a:xfrm>
          <a:custGeom>
            <a:avLst/>
            <a:gdLst>
              <a:gd name="T0" fmla="*/ 1431 w 1431"/>
              <a:gd name="T1" fmla="*/ 0 h 112"/>
              <a:gd name="T2" fmla="*/ 680 w 1431"/>
              <a:gd name="T3" fmla="*/ 112 h 112"/>
              <a:gd name="T4" fmla="*/ 0 w 1431"/>
              <a:gd name="T5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31" h="112">
                <a:moveTo>
                  <a:pt x="1431" y="0"/>
                </a:moveTo>
                <a:cubicBezTo>
                  <a:pt x="1306" y="19"/>
                  <a:pt x="918" y="112"/>
                  <a:pt x="680" y="112"/>
                </a:cubicBezTo>
                <a:cubicBezTo>
                  <a:pt x="442" y="112"/>
                  <a:pt x="142" y="23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18" name="Freeform 66"/>
          <p:cNvSpPr>
            <a:spLocks/>
          </p:cNvSpPr>
          <p:nvPr/>
        </p:nvSpPr>
        <p:spPr bwMode="auto">
          <a:xfrm>
            <a:off x="2895600" y="39116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19" name="Freeform 67"/>
          <p:cNvSpPr>
            <a:spLocks/>
          </p:cNvSpPr>
          <p:nvPr/>
        </p:nvSpPr>
        <p:spPr bwMode="auto">
          <a:xfrm rot="10800000">
            <a:off x="3048000" y="40640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20" name="Text Box 68"/>
          <p:cNvSpPr txBox="1">
            <a:spLocks noChangeArrowheads="1"/>
          </p:cNvSpPr>
          <p:nvPr/>
        </p:nvSpPr>
        <p:spPr bwMode="auto">
          <a:xfrm>
            <a:off x="4191001" y="42926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00421" name="Text Box 69"/>
          <p:cNvSpPr txBox="1">
            <a:spLocks noChangeArrowheads="1"/>
          </p:cNvSpPr>
          <p:nvPr/>
        </p:nvSpPr>
        <p:spPr bwMode="auto">
          <a:xfrm>
            <a:off x="5715001" y="42926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00422" name="Text Box 70"/>
          <p:cNvSpPr txBox="1">
            <a:spLocks noChangeArrowheads="1"/>
          </p:cNvSpPr>
          <p:nvPr/>
        </p:nvSpPr>
        <p:spPr bwMode="auto">
          <a:xfrm>
            <a:off x="7239001" y="42926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100423" name="Text Box 71"/>
          <p:cNvSpPr txBox="1">
            <a:spLocks noChangeArrowheads="1"/>
          </p:cNvSpPr>
          <p:nvPr/>
        </p:nvSpPr>
        <p:spPr bwMode="auto">
          <a:xfrm>
            <a:off x="8763001" y="52832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100424" name="Text Box 72"/>
          <p:cNvSpPr txBox="1">
            <a:spLocks noChangeArrowheads="1"/>
          </p:cNvSpPr>
          <p:nvPr/>
        </p:nvSpPr>
        <p:spPr bwMode="auto">
          <a:xfrm>
            <a:off x="8496301" y="43688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p</a:t>
            </a:r>
          </a:p>
        </p:txBody>
      </p:sp>
      <p:sp>
        <p:nvSpPr>
          <p:cNvPr id="100425" name="Rectangle 73"/>
          <p:cNvSpPr>
            <a:spLocks noChangeArrowheads="1"/>
          </p:cNvSpPr>
          <p:nvPr/>
        </p:nvSpPr>
        <p:spPr bwMode="auto">
          <a:xfrm>
            <a:off x="3657600" y="6019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26" name="Rectangle 74"/>
          <p:cNvSpPr>
            <a:spLocks noChangeArrowheads="1"/>
          </p:cNvSpPr>
          <p:nvPr/>
        </p:nvSpPr>
        <p:spPr bwMode="auto">
          <a:xfrm>
            <a:off x="3962400" y="6019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27" name="Rectangle 75"/>
          <p:cNvSpPr>
            <a:spLocks noChangeArrowheads="1"/>
          </p:cNvSpPr>
          <p:nvPr/>
        </p:nvSpPr>
        <p:spPr bwMode="auto">
          <a:xfrm>
            <a:off x="4267200" y="6019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28" name="Freeform 76"/>
          <p:cNvSpPr>
            <a:spLocks/>
          </p:cNvSpPr>
          <p:nvPr/>
        </p:nvSpPr>
        <p:spPr bwMode="auto">
          <a:xfrm>
            <a:off x="4419600" y="6034087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29" name="Rectangle 77"/>
          <p:cNvSpPr>
            <a:spLocks noChangeArrowheads="1"/>
          </p:cNvSpPr>
          <p:nvPr/>
        </p:nvSpPr>
        <p:spPr bwMode="auto">
          <a:xfrm>
            <a:off x="5181600" y="6019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30" name="Rectangle 78"/>
          <p:cNvSpPr>
            <a:spLocks noChangeArrowheads="1"/>
          </p:cNvSpPr>
          <p:nvPr/>
        </p:nvSpPr>
        <p:spPr bwMode="auto">
          <a:xfrm>
            <a:off x="5486400" y="6019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31" name="Rectangle 79"/>
          <p:cNvSpPr>
            <a:spLocks noChangeArrowheads="1"/>
          </p:cNvSpPr>
          <p:nvPr/>
        </p:nvSpPr>
        <p:spPr bwMode="auto">
          <a:xfrm>
            <a:off x="5791200" y="6019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32" name="Freeform 80"/>
          <p:cNvSpPr>
            <a:spLocks/>
          </p:cNvSpPr>
          <p:nvPr/>
        </p:nvSpPr>
        <p:spPr bwMode="auto">
          <a:xfrm>
            <a:off x="5943600" y="6034087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33" name="Rectangle 81"/>
          <p:cNvSpPr>
            <a:spLocks noChangeArrowheads="1"/>
          </p:cNvSpPr>
          <p:nvPr/>
        </p:nvSpPr>
        <p:spPr bwMode="auto">
          <a:xfrm>
            <a:off x="6705600" y="6019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34" name="Rectangle 82"/>
          <p:cNvSpPr>
            <a:spLocks noChangeArrowheads="1"/>
          </p:cNvSpPr>
          <p:nvPr/>
        </p:nvSpPr>
        <p:spPr bwMode="auto">
          <a:xfrm>
            <a:off x="7010400" y="6019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35" name="Rectangle 83"/>
          <p:cNvSpPr>
            <a:spLocks noChangeArrowheads="1"/>
          </p:cNvSpPr>
          <p:nvPr/>
        </p:nvSpPr>
        <p:spPr bwMode="auto">
          <a:xfrm>
            <a:off x="7315200" y="6019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36" name="Freeform 84"/>
          <p:cNvSpPr>
            <a:spLocks/>
          </p:cNvSpPr>
          <p:nvPr/>
        </p:nvSpPr>
        <p:spPr bwMode="auto">
          <a:xfrm rot="10800000">
            <a:off x="4572000" y="6186487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37" name="Freeform 85"/>
          <p:cNvSpPr>
            <a:spLocks/>
          </p:cNvSpPr>
          <p:nvPr/>
        </p:nvSpPr>
        <p:spPr bwMode="auto">
          <a:xfrm rot="10800000">
            <a:off x="6096000" y="61722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38" name="Freeform 86"/>
          <p:cNvSpPr>
            <a:spLocks/>
          </p:cNvSpPr>
          <p:nvPr/>
        </p:nvSpPr>
        <p:spPr bwMode="auto">
          <a:xfrm>
            <a:off x="4041776" y="61722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39" name="Freeform 87"/>
          <p:cNvSpPr>
            <a:spLocks/>
          </p:cNvSpPr>
          <p:nvPr/>
        </p:nvSpPr>
        <p:spPr bwMode="auto">
          <a:xfrm>
            <a:off x="5562601" y="61722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40" name="Freeform 88"/>
          <p:cNvSpPr>
            <a:spLocks/>
          </p:cNvSpPr>
          <p:nvPr/>
        </p:nvSpPr>
        <p:spPr bwMode="auto">
          <a:xfrm>
            <a:off x="7083426" y="61722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41" name="Rectangle 89"/>
          <p:cNvSpPr>
            <a:spLocks noChangeArrowheads="1"/>
          </p:cNvSpPr>
          <p:nvPr/>
        </p:nvSpPr>
        <p:spPr bwMode="auto">
          <a:xfrm>
            <a:off x="8229600" y="6034087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42" name="Rectangle 90"/>
          <p:cNvSpPr>
            <a:spLocks noChangeArrowheads="1"/>
          </p:cNvSpPr>
          <p:nvPr/>
        </p:nvSpPr>
        <p:spPr bwMode="auto">
          <a:xfrm>
            <a:off x="2743200" y="6019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443" name="Freeform 91"/>
          <p:cNvSpPr>
            <a:spLocks/>
          </p:cNvSpPr>
          <p:nvPr/>
        </p:nvSpPr>
        <p:spPr bwMode="auto">
          <a:xfrm>
            <a:off x="2895600" y="60198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44" name="Freeform 92"/>
          <p:cNvSpPr>
            <a:spLocks/>
          </p:cNvSpPr>
          <p:nvPr/>
        </p:nvSpPr>
        <p:spPr bwMode="auto">
          <a:xfrm rot="10800000">
            <a:off x="3048000" y="61722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45" name="Text Box 93"/>
          <p:cNvSpPr txBox="1">
            <a:spLocks noChangeArrowheads="1"/>
          </p:cNvSpPr>
          <p:nvPr/>
        </p:nvSpPr>
        <p:spPr bwMode="auto">
          <a:xfrm>
            <a:off x="4191001" y="64008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00446" name="Text Box 94"/>
          <p:cNvSpPr txBox="1">
            <a:spLocks noChangeArrowheads="1"/>
          </p:cNvSpPr>
          <p:nvPr/>
        </p:nvSpPr>
        <p:spPr bwMode="auto">
          <a:xfrm>
            <a:off x="5715001" y="64008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00447" name="Text Box 95"/>
          <p:cNvSpPr txBox="1">
            <a:spLocks noChangeArrowheads="1"/>
          </p:cNvSpPr>
          <p:nvPr/>
        </p:nvSpPr>
        <p:spPr bwMode="auto">
          <a:xfrm>
            <a:off x="7239001" y="64008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100448" name="Freeform 96"/>
          <p:cNvSpPr>
            <a:spLocks/>
          </p:cNvSpPr>
          <p:nvPr/>
        </p:nvSpPr>
        <p:spPr bwMode="auto">
          <a:xfrm>
            <a:off x="7467600" y="6035675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449" name="Freeform 97"/>
          <p:cNvSpPr>
            <a:spLocks/>
          </p:cNvSpPr>
          <p:nvPr/>
        </p:nvSpPr>
        <p:spPr bwMode="auto">
          <a:xfrm rot="10800000">
            <a:off x="7620000" y="6173787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0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381000"/>
            <a:ext cx="8229600" cy="1252728"/>
          </a:xfrm>
        </p:spPr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800600"/>
            <a:ext cx="7772400" cy="19812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oldNode</a:t>
            </a:r>
            <a:r>
              <a:rPr lang="en-US" sz="2000" dirty="0">
                <a:latin typeface="Courier New" pitchFamily="49" charset="0"/>
              </a:rPr>
              <a:t> = current;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oldNode</a:t>
            </a:r>
            <a:r>
              <a:rPr lang="en-US" sz="2000" dirty="0">
                <a:latin typeface="Courier New" pitchFamily="49" charset="0"/>
              </a:rPr>
              <a:t>-&gt;</a:t>
            </a:r>
            <a:r>
              <a:rPr lang="en-US" sz="2000" dirty="0" err="1">
                <a:latin typeface="Courier New" pitchFamily="49" charset="0"/>
              </a:rPr>
              <a:t>prev</a:t>
            </a:r>
            <a:r>
              <a:rPr lang="en-US" sz="2000" dirty="0">
                <a:latin typeface="Courier New" pitchFamily="49" charset="0"/>
              </a:rPr>
              <a:t>-&gt;next = </a:t>
            </a:r>
            <a:r>
              <a:rPr lang="en-US" sz="2000" dirty="0" err="1">
                <a:latin typeface="Courier New" pitchFamily="49" charset="0"/>
              </a:rPr>
              <a:t>oldNode</a:t>
            </a:r>
            <a:r>
              <a:rPr lang="en-US" sz="2000" dirty="0">
                <a:latin typeface="Courier New" pitchFamily="49" charset="0"/>
              </a:rPr>
              <a:t>-&gt;next;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oldNode</a:t>
            </a:r>
            <a:r>
              <a:rPr lang="en-US" sz="2000" dirty="0">
                <a:latin typeface="Courier New" pitchFamily="49" charset="0"/>
              </a:rPr>
              <a:t>-&gt;next-&gt;</a:t>
            </a:r>
            <a:r>
              <a:rPr lang="en-US" sz="2000" dirty="0" err="1">
                <a:latin typeface="Courier New" pitchFamily="49" charset="0"/>
              </a:rPr>
              <a:t>prev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oldNode</a:t>
            </a:r>
            <a:r>
              <a:rPr lang="en-US" sz="2000" dirty="0">
                <a:latin typeface="Courier New" pitchFamily="49" charset="0"/>
              </a:rPr>
              <a:t>-&gt;</a:t>
            </a:r>
            <a:r>
              <a:rPr lang="en-US" sz="2000" dirty="0" err="1">
                <a:latin typeface="Courier New" pitchFamily="49" charset="0"/>
              </a:rPr>
              <a:t>prev</a:t>
            </a:r>
            <a:r>
              <a:rPr lang="en-US" sz="20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delete </a:t>
            </a:r>
            <a:r>
              <a:rPr lang="en-US" sz="2000" dirty="0" err="1">
                <a:latin typeface="Courier New" pitchFamily="49" charset="0"/>
              </a:rPr>
              <a:t>oldNode</a:t>
            </a:r>
            <a:r>
              <a:rPr lang="en-US" sz="20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current = head;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79D0-4577-4771-83DA-95D0E8391AF5}" type="slidenum">
              <a:rPr lang="en-US"/>
              <a:pPr/>
              <a:t>14</a:t>
            </a:fld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H="1">
            <a:off x="6181725" y="3132138"/>
            <a:ext cx="274638" cy="627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6096000" y="2727325"/>
            <a:ext cx="12954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2000">
                <a:latin typeface="Courier New" pitchFamily="49" charset="0"/>
              </a:rPr>
              <a:t>current</a:t>
            </a:r>
          </a:p>
        </p:txBody>
      </p:sp>
      <p:grpSp>
        <p:nvGrpSpPr>
          <p:cNvPr id="43015" name="Group 7"/>
          <p:cNvGrpSpPr>
            <a:grpSpLocks/>
          </p:cNvGrpSpPr>
          <p:nvPr/>
        </p:nvGrpSpPr>
        <p:grpSpPr bwMode="auto">
          <a:xfrm>
            <a:off x="3294064" y="3759201"/>
            <a:ext cx="1512887" cy="625475"/>
            <a:chOff x="4140" y="5580"/>
            <a:chExt cx="1980" cy="540"/>
          </a:xfrm>
        </p:grpSpPr>
        <p:sp>
          <p:nvSpPr>
            <p:cNvPr id="43016" name="Rectangle 8"/>
            <p:cNvSpPr>
              <a:spLocks noChangeArrowheads="1"/>
            </p:cNvSpPr>
            <p:nvPr/>
          </p:nvSpPr>
          <p:spPr bwMode="auto">
            <a:xfrm>
              <a:off x="4140" y="5580"/>
              <a:ext cx="19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17" name="Line 9"/>
            <p:cNvSpPr>
              <a:spLocks noChangeShapeType="1"/>
            </p:cNvSpPr>
            <p:nvPr/>
          </p:nvSpPr>
          <p:spPr bwMode="auto">
            <a:xfrm>
              <a:off x="46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8" name="Line 10"/>
            <p:cNvSpPr>
              <a:spLocks noChangeShapeType="1"/>
            </p:cNvSpPr>
            <p:nvPr/>
          </p:nvSpPr>
          <p:spPr bwMode="auto">
            <a:xfrm>
              <a:off x="55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19" name="Group 11"/>
          <p:cNvGrpSpPr>
            <a:grpSpLocks/>
          </p:cNvGrpSpPr>
          <p:nvPr/>
        </p:nvGrpSpPr>
        <p:grpSpPr bwMode="auto">
          <a:xfrm>
            <a:off x="5356225" y="3759201"/>
            <a:ext cx="1512888" cy="625475"/>
            <a:chOff x="4140" y="5580"/>
            <a:chExt cx="1980" cy="540"/>
          </a:xfrm>
        </p:grpSpPr>
        <p:sp>
          <p:nvSpPr>
            <p:cNvPr id="43020" name="Rectangle 12"/>
            <p:cNvSpPr>
              <a:spLocks noChangeArrowheads="1"/>
            </p:cNvSpPr>
            <p:nvPr/>
          </p:nvSpPr>
          <p:spPr bwMode="auto">
            <a:xfrm>
              <a:off x="4140" y="5580"/>
              <a:ext cx="19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1" name="Line 13"/>
            <p:cNvSpPr>
              <a:spLocks noChangeShapeType="1"/>
            </p:cNvSpPr>
            <p:nvPr/>
          </p:nvSpPr>
          <p:spPr bwMode="auto">
            <a:xfrm>
              <a:off x="46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2" name="Line 14"/>
            <p:cNvSpPr>
              <a:spLocks noChangeShapeType="1"/>
            </p:cNvSpPr>
            <p:nvPr/>
          </p:nvSpPr>
          <p:spPr bwMode="auto">
            <a:xfrm>
              <a:off x="55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23" name="Group 15"/>
          <p:cNvGrpSpPr>
            <a:grpSpLocks/>
          </p:cNvGrpSpPr>
          <p:nvPr/>
        </p:nvGrpSpPr>
        <p:grpSpPr bwMode="auto">
          <a:xfrm>
            <a:off x="7556500" y="3759201"/>
            <a:ext cx="1511300" cy="625475"/>
            <a:chOff x="4140" y="5580"/>
            <a:chExt cx="1980" cy="540"/>
          </a:xfrm>
        </p:grpSpPr>
        <p:sp>
          <p:nvSpPr>
            <p:cNvPr id="43024" name="Rectangle 16"/>
            <p:cNvSpPr>
              <a:spLocks noChangeArrowheads="1"/>
            </p:cNvSpPr>
            <p:nvPr/>
          </p:nvSpPr>
          <p:spPr bwMode="auto">
            <a:xfrm>
              <a:off x="4140" y="5580"/>
              <a:ext cx="19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5" name="Line 17"/>
            <p:cNvSpPr>
              <a:spLocks noChangeShapeType="1"/>
            </p:cNvSpPr>
            <p:nvPr/>
          </p:nvSpPr>
          <p:spPr bwMode="auto">
            <a:xfrm>
              <a:off x="46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6" name="Line 18"/>
            <p:cNvSpPr>
              <a:spLocks noChangeShapeType="1"/>
            </p:cNvSpPr>
            <p:nvPr/>
          </p:nvSpPr>
          <p:spPr bwMode="auto">
            <a:xfrm>
              <a:off x="55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32" name="Line 24"/>
          <p:cNvSpPr>
            <a:spLocks noChangeShapeType="1"/>
          </p:cNvSpPr>
          <p:nvPr/>
        </p:nvSpPr>
        <p:spPr bwMode="auto">
          <a:xfrm>
            <a:off x="4532313" y="3914775"/>
            <a:ext cx="8239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3" name="Line 25"/>
          <p:cNvSpPr>
            <a:spLocks noChangeShapeType="1"/>
          </p:cNvSpPr>
          <p:nvPr/>
        </p:nvSpPr>
        <p:spPr bwMode="auto">
          <a:xfrm flipH="1">
            <a:off x="4806951" y="4229100"/>
            <a:ext cx="8239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6592888" y="3914775"/>
            <a:ext cx="9636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 flipH="1">
            <a:off x="6869114" y="4229100"/>
            <a:ext cx="9620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6" name="Text Box 28"/>
          <p:cNvSpPr txBox="1">
            <a:spLocks noChangeArrowheads="1"/>
          </p:cNvSpPr>
          <p:nvPr/>
        </p:nvSpPr>
        <p:spPr bwMode="auto">
          <a:xfrm>
            <a:off x="2895601" y="2803525"/>
            <a:ext cx="14192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2000" b="1">
                <a:latin typeface="Courier New" pitchFamily="49" charset="0"/>
              </a:rPr>
              <a:t>head</a:t>
            </a:r>
          </a:p>
        </p:txBody>
      </p:sp>
      <p:sp>
        <p:nvSpPr>
          <p:cNvPr id="43037" name="Freeform 29"/>
          <p:cNvSpPr>
            <a:spLocks/>
          </p:cNvSpPr>
          <p:nvPr/>
        </p:nvSpPr>
        <p:spPr bwMode="auto">
          <a:xfrm>
            <a:off x="4532314" y="3419475"/>
            <a:ext cx="3024187" cy="495300"/>
          </a:xfrm>
          <a:custGeom>
            <a:avLst/>
            <a:gdLst>
              <a:gd name="T0" fmla="*/ 0 w 3960"/>
              <a:gd name="T1" fmla="*/ 570 h 570"/>
              <a:gd name="T2" fmla="*/ 1980 w 3960"/>
              <a:gd name="T3" fmla="*/ 30 h 570"/>
              <a:gd name="T4" fmla="*/ 3960 w 3960"/>
              <a:gd name="T5" fmla="*/ 39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60" h="570">
                <a:moveTo>
                  <a:pt x="0" y="570"/>
                </a:moveTo>
                <a:cubicBezTo>
                  <a:pt x="660" y="315"/>
                  <a:pt x="1320" y="60"/>
                  <a:pt x="1980" y="30"/>
                </a:cubicBezTo>
                <a:cubicBezTo>
                  <a:pt x="2640" y="0"/>
                  <a:pt x="3630" y="330"/>
                  <a:pt x="3960" y="390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38" name="Group 30"/>
          <p:cNvGrpSpPr>
            <a:grpSpLocks/>
          </p:cNvGrpSpPr>
          <p:nvPr/>
        </p:nvGrpSpPr>
        <p:grpSpPr bwMode="auto">
          <a:xfrm>
            <a:off x="4806950" y="3759200"/>
            <a:ext cx="412750" cy="312738"/>
            <a:chOff x="5400" y="5580"/>
            <a:chExt cx="540" cy="360"/>
          </a:xfrm>
        </p:grpSpPr>
        <p:sp>
          <p:nvSpPr>
            <p:cNvPr id="43039" name="Line 31"/>
            <p:cNvSpPr>
              <a:spLocks noChangeShapeType="1"/>
            </p:cNvSpPr>
            <p:nvPr/>
          </p:nvSpPr>
          <p:spPr bwMode="auto">
            <a:xfrm flipH="1">
              <a:off x="5400" y="5580"/>
              <a:ext cx="540" cy="3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0" name="Line 32"/>
            <p:cNvSpPr>
              <a:spLocks noChangeShapeType="1"/>
            </p:cNvSpPr>
            <p:nvPr/>
          </p:nvSpPr>
          <p:spPr bwMode="auto">
            <a:xfrm>
              <a:off x="5400" y="5580"/>
              <a:ext cx="540" cy="3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41" name="Group 33"/>
          <p:cNvGrpSpPr>
            <a:grpSpLocks/>
          </p:cNvGrpSpPr>
          <p:nvPr/>
        </p:nvGrpSpPr>
        <p:grpSpPr bwMode="auto">
          <a:xfrm>
            <a:off x="7005638" y="4071939"/>
            <a:ext cx="412750" cy="312737"/>
            <a:chOff x="5400" y="5580"/>
            <a:chExt cx="540" cy="360"/>
          </a:xfrm>
        </p:grpSpPr>
        <p:sp>
          <p:nvSpPr>
            <p:cNvPr id="43042" name="Line 34"/>
            <p:cNvSpPr>
              <a:spLocks noChangeShapeType="1"/>
            </p:cNvSpPr>
            <p:nvPr/>
          </p:nvSpPr>
          <p:spPr bwMode="auto">
            <a:xfrm flipH="1">
              <a:off x="5400" y="5580"/>
              <a:ext cx="540" cy="3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3" name="Line 35"/>
            <p:cNvSpPr>
              <a:spLocks noChangeShapeType="1"/>
            </p:cNvSpPr>
            <p:nvPr/>
          </p:nvSpPr>
          <p:spPr bwMode="auto">
            <a:xfrm>
              <a:off x="5400" y="5580"/>
              <a:ext cx="540" cy="3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44" name="Freeform 36"/>
          <p:cNvSpPr>
            <a:spLocks/>
          </p:cNvSpPr>
          <p:nvPr/>
        </p:nvSpPr>
        <p:spPr bwMode="auto">
          <a:xfrm>
            <a:off x="4668838" y="4229100"/>
            <a:ext cx="3162300" cy="495300"/>
          </a:xfrm>
          <a:custGeom>
            <a:avLst/>
            <a:gdLst>
              <a:gd name="T0" fmla="*/ 4140 w 4140"/>
              <a:gd name="T1" fmla="*/ 0 h 570"/>
              <a:gd name="T2" fmla="*/ 1980 w 4140"/>
              <a:gd name="T3" fmla="*/ 540 h 570"/>
              <a:gd name="T4" fmla="*/ 0 w 4140"/>
              <a:gd name="T5" fmla="*/ 18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40" h="570">
                <a:moveTo>
                  <a:pt x="4140" y="0"/>
                </a:moveTo>
                <a:cubicBezTo>
                  <a:pt x="3405" y="255"/>
                  <a:pt x="2670" y="510"/>
                  <a:pt x="1980" y="540"/>
                </a:cubicBezTo>
                <a:cubicBezTo>
                  <a:pt x="1290" y="570"/>
                  <a:pt x="645" y="375"/>
                  <a:pt x="0" y="180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>
            <a:off x="3657600" y="3108325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>
            <a:off x="2819400" y="394652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H="1">
            <a:off x="2895600" y="417512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H="1">
            <a:off x="9067800" y="42513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>
            <a:off x="8839200" y="39465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234437" y="0"/>
            <a:ext cx="9277493" cy="675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1719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4186"/>
            <a:ext cx="8686799" cy="39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800000">
            <a:off x="1752600" y="3998845"/>
            <a:ext cx="8686800" cy="285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93031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677404" y="152401"/>
            <a:ext cx="8838197" cy="663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64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1" y="152400"/>
            <a:ext cx="899515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55850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DLLs compared to SLLs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752600" y="2554288"/>
            <a:ext cx="4203700" cy="2855913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dirty="0" smtClean="0"/>
              <a:t>Advantages: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dirty="0" smtClean="0"/>
              <a:t>Can be traversed in either direction (may be essential for some programs)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dirty="0" smtClean="0"/>
              <a:t>Some operations, such as deletion and inserting before a node, become easier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21509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275388" y="2514600"/>
            <a:ext cx="4203700" cy="34290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dirty="0" smtClean="0"/>
              <a:t>Disadvantages: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dirty="0" smtClean="0"/>
              <a:t>Requires more space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dirty="0" smtClean="0"/>
              <a:t>List manipulations are slower (because more links must be changed)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dirty="0" smtClean="0"/>
              <a:t>Greater chance of having bugs (because more links must be manipulated)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dirty="0" smtClean="0"/>
              <a:t>Random access is time consuming </a:t>
            </a:r>
          </a:p>
        </p:txBody>
      </p:sp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  <a:ea typeface="MS PGothic" pitchFamily="34" charset="-128"/>
              </a:defRPr>
            </a:lvl9pPr>
          </a:lstStyle>
          <a:p>
            <a:fld id="{122BAEAB-F6CB-4820-9431-10A7B67A7D2E}" type="slidenum">
              <a:rPr lang="en-US" sz="1400">
                <a:latin typeface="Arial" pitchFamily="34" charset="0"/>
              </a:rPr>
              <a:pPr/>
              <a:t>19</a:t>
            </a:fld>
            <a:endParaRPr lang="en-US" sz="14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2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Double </a:t>
            </a:r>
            <a:r>
              <a:rPr dirty="0" smtClean="0"/>
              <a:t>Linked </a:t>
            </a:r>
            <a:r>
              <a:rPr dirty="0" smtClean="0"/>
              <a:t>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1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81000"/>
            <a:ext cx="8229600" cy="80486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Doubly-linked lists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600200" y="2116138"/>
            <a:ext cx="8574088" cy="703263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dirty="0" smtClean="0"/>
              <a:t>Here is a </a:t>
            </a:r>
            <a:r>
              <a:rPr lang="en-US" dirty="0" smtClean="0">
                <a:solidFill>
                  <a:schemeClr val="tx2"/>
                </a:solidFill>
              </a:rPr>
              <a:t>doubly-linked list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tx2"/>
                </a:solidFill>
              </a:rPr>
              <a:t>DLL</a:t>
            </a:r>
            <a:r>
              <a:rPr lang="en-US" dirty="0" smtClean="0"/>
              <a:t>):</a:t>
            </a:r>
            <a:endParaRPr lang="en-US" sz="2400" dirty="0"/>
          </a:p>
        </p:txBody>
      </p:sp>
      <p:sp>
        <p:nvSpPr>
          <p:cNvPr id="30724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1752600" y="5334000"/>
            <a:ext cx="8610600" cy="15240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§"/>
            </a:pPr>
            <a:r>
              <a:rPr lang="en-US" sz="2200" dirty="0"/>
              <a:t>Each node contains a value, a link to its successor (if any), </a:t>
            </a:r>
            <a:r>
              <a:rPr lang="en-US" sz="2200" i="1" dirty="0"/>
              <a:t>and</a:t>
            </a:r>
            <a:r>
              <a:rPr lang="en-US" sz="2200" dirty="0"/>
              <a:t> a link to its predecessor (if any)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200" dirty="0"/>
              <a:t>The header points to the first node in the list </a:t>
            </a:r>
            <a:r>
              <a:rPr lang="en-US" sz="2200" i="1" dirty="0"/>
              <a:t>and</a:t>
            </a:r>
            <a:r>
              <a:rPr lang="en-US" sz="2200" dirty="0"/>
              <a:t> to the last node in the list (or contains null links if the list is empty)</a:t>
            </a: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8213726" y="1965326"/>
            <a:ext cx="498475" cy="4984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5"/>
          <p:cNvSpPr>
            <a:spLocks noChangeArrowheads="1"/>
          </p:cNvSpPr>
          <p:nvPr/>
        </p:nvSpPr>
        <p:spPr bwMode="auto">
          <a:xfrm>
            <a:off x="8712201" y="1965326"/>
            <a:ext cx="498475" cy="4984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 bwMode="auto">
          <a:xfrm>
            <a:off x="9210676" y="1965326"/>
            <a:ext cx="498475" cy="4984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7" name="AutoShape 7"/>
          <p:cNvCxnSpPr>
            <a:cxnSpLocks noChangeShapeType="1"/>
          </p:cNvCxnSpPr>
          <p:nvPr/>
        </p:nvCxnSpPr>
        <p:spPr bwMode="auto">
          <a:xfrm rot="10800000">
            <a:off x="7715251" y="1841501"/>
            <a:ext cx="747713" cy="373063"/>
          </a:xfrm>
          <a:prstGeom prst="curvedConnector3">
            <a:avLst>
              <a:gd name="adj1" fmla="val 49894"/>
            </a:avLst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AutoShape 8"/>
          <p:cNvCxnSpPr>
            <a:cxnSpLocks noChangeShapeType="1"/>
          </p:cNvCxnSpPr>
          <p:nvPr/>
        </p:nvCxnSpPr>
        <p:spPr bwMode="auto">
          <a:xfrm flipV="1">
            <a:off x="9459913" y="1841501"/>
            <a:ext cx="747712" cy="373063"/>
          </a:xfrm>
          <a:prstGeom prst="curvedConnector3">
            <a:avLst>
              <a:gd name="adj1" fmla="val 49894"/>
            </a:avLst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AutoShape 9"/>
          <p:cNvCxnSpPr>
            <a:cxnSpLocks noChangeShapeType="1"/>
            <a:endCxn id="52" idx="0"/>
          </p:cNvCxnSpPr>
          <p:nvPr/>
        </p:nvCxnSpPr>
        <p:spPr bwMode="auto">
          <a:xfrm rot="16200000" flipH="1">
            <a:off x="8696325" y="2481263"/>
            <a:ext cx="539750" cy="635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7645219" y="1444625"/>
            <a:ext cx="6480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/>
              <a:t>prev</a:t>
            </a:r>
            <a:endParaRPr lang="en-US" sz="2000" dirty="0"/>
          </a:p>
        </p:txBody>
      </p:sp>
      <p:sp>
        <p:nvSpPr>
          <p:cNvPr id="51" name="Text Box 11"/>
          <p:cNvSpPr txBox="1">
            <a:spLocks noChangeArrowheads="1"/>
          </p:cNvSpPr>
          <p:nvPr/>
        </p:nvSpPr>
        <p:spPr bwMode="auto">
          <a:xfrm>
            <a:off x="9577269" y="1444625"/>
            <a:ext cx="6415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next</a:t>
            </a:r>
          </a:p>
        </p:txBody>
      </p:sp>
      <p:sp>
        <p:nvSpPr>
          <p:cNvPr id="52" name="Text Box 12"/>
          <p:cNvSpPr txBox="1">
            <a:spLocks noChangeArrowheads="1"/>
          </p:cNvSpPr>
          <p:nvPr/>
        </p:nvSpPr>
        <p:spPr bwMode="auto">
          <a:xfrm>
            <a:off x="8607426" y="2754314"/>
            <a:ext cx="722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2"/>
                </a:solidFill>
              </a:rPr>
              <a:t>elem</a:t>
            </a:r>
          </a:p>
        </p:txBody>
      </p:sp>
      <p:sp>
        <p:nvSpPr>
          <p:cNvPr id="53" name="Text Box 51"/>
          <p:cNvSpPr txBox="1">
            <a:spLocks noChangeArrowheads="1"/>
          </p:cNvSpPr>
          <p:nvPr/>
        </p:nvSpPr>
        <p:spPr bwMode="auto">
          <a:xfrm>
            <a:off x="9779000" y="2803526"/>
            <a:ext cx="73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node</a:t>
            </a:r>
          </a:p>
        </p:txBody>
      </p:sp>
      <p:sp>
        <p:nvSpPr>
          <p:cNvPr id="130" name="Rectangle 13"/>
          <p:cNvSpPr>
            <a:spLocks noChangeArrowheads="1"/>
          </p:cNvSpPr>
          <p:nvPr/>
        </p:nvSpPr>
        <p:spPr bwMode="auto">
          <a:xfrm>
            <a:off x="31622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Rectangle 14"/>
          <p:cNvSpPr>
            <a:spLocks noChangeArrowheads="1"/>
          </p:cNvSpPr>
          <p:nvPr/>
        </p:nvSpPr>
        <p:spPr bwMode="auto">
          <a:xfrm>
            <a:off x="34670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Rectangle 15"/>
          <p:cNvSpPr>
            <a:spLocks noChangeArrowheads="1"/>
          </p:cNvSpPr>
          <p:nvPr/>
        </p:nvSpPr>
        <p:spPr bwMode="auto">
          <a:xfrm>
            <a:off x="37718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Freeform 16"/>
          <p:cNvSpPr>
            <a:spLocks/>
          </p:cNvSpPr>
          <p:nvPr/>
        </p:nvSpPr>
        <p:spPr bwMode="auto">
          <a:xfrm>
            <a:off x="3924299" y="35956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Rectangle 17"/>
          <p:cNvSpPr>
            <a:spLocks noChangeArrowheads="1"/>
          </p:cNvSpPr>
          <p:nvPr/>
        </p:nvSpPr>
        <p:spPr bwMode="auto">
          <a:xfrm>
            <a:off x="46862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Rectangle 18"/>
          <p:cNvSpPr>
            <a:spLocks noChangeArrowheads="1"/>
          </p:cNvSpPr>
          <p:nvPr/>
        </p:nvSpPr>
        <p:spPr bwMode="auto">
          <a:xfrm>
            <a:off x="49910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Rectangle 19"/>
          <p:cNvSpPr>
            <a:spLocks noChangeArrowheads="1"/>
          </p:cNvSpPr>
          <p:nvPr/>
        </p:nvSpPr>
        <p:spPr bwMode="auto">
          <a:xfrm>
            <a:off x="52958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Freeform 20"/>
          <p:cNvSpPr>
            <a:spLocks/>
          </p:cNvSpPr>
          <p:nvPr/>
        </p:nvSpPr>
        <p:spPr bwMode="auto">
          <a:xfrm>
            <a:off x="5448299" y="35956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8" name="Rectangle 21"/>
          <p:cNvSpPr>
            <a:spLocks noChangeArrowheads="1"/>
          </p:cNvSpPr>
          <p:nvPr/>
        </p:nvSpPr>
        <p:spPr bwMode="auto">
          <a:xfrm>
            <a:off x="62102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Rectangle 22"/>
          <p:cNvSpPr>
            <a:spLocks noChangeArrowheads="1"/>
          </p:cNvSpPr>
          <p:nvPr/>
        </p:nvSpPr>
        <p:spPr bwMode="auto">
          <a:xfrm>
            <a:off x="65150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Rectangle 23"/>
          <p:cNvSpPr>
            <a:spLocks noChangeArrowheads="1"/>
          </p:cNvSpPr>
          <p:nvPr/>
        </p:nvSpPr>
        <p:spPr bwMode="auto">
          <a:xfrm>
            <a:off x="68198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Freeform 24"/>
          <p:cNvSpPr>
            <a:spLocks/>
          </p:cNvSpPr>
          <p:nvPr/>
        </p:nvSpPr>
        <p:spPr bwMode="auto">
          <a:xfrm>
            <a:off x="6972299" y="35956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2" name="Rectangle 25"/>
          <p:cNvSpPr>
            <a:spLocks noChangeArrowheads="1"/>
          </p:cNvSpPr>
          <p:nvPr/>
        </p:nvSpPr>
        <p:spPr bwMode="auto">
          <a:xfrm>
            <a:off x="77342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Rectangle 26"/>
          <p:cNvSpPr>
            <a:spLocks noChangeArrowheads="1"/>
          </p:cNvSpPr>
          <p:nvPr/>
        </p:nvSpPr>
        <p:spPr bwMode="auto">
          <a:xfrm>
            <a:off x="80390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Rectangle 27"/>
          <p:cNvSpPr>
            <a:spLocks noChangeArrowheads="1"/>
          </p:cNvSpPr>
          <p:nvPr/>
        </p:nvSpPr>
        <p:spPr bwMode="auto">
          <a:xfrm>
            <a:off x="83438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Freeform 28"/>
          <p:cNvSpPr>
            <a:spLocks/>
          </p:cNvSpPr>
          <p:nvPr/>
        </p:nvSpPr>
        <p:spPr bwMode="auto">
          <a:xfrm rot="10800000">
            <a:off x="4076699" y="37480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6" name="Freeform 29"/>
          <p:cNvSpPr>
            <a:spLocks/>
          </p:cNvSpPr>
          <p:nvPr/>
        </p:nvSpPr>
        <p:spPr bwMode="auto">
          <a:xfrm rot="10800000">
            <a:off x="5600699" y="37480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7" name="Freeform 30"/>
          <p:cNvSpPr>
            <a:spLocks/>
          </p:cNvSpPr>
          <p:nvPr/>
        </p:nvSpPr>
        <p:spPr bwMode="auto">
          <a:xfrm rot="10800000">
            <a:off x="7124699" y="37480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8" name="Freeform 31"/>
          <p:cNvSpPr>
            <a:spLocks/>
          </p:cNvSpPr>
          <p:nvPr/>
        </p:nvSpPr>
        <p:spPr bwMode="auto">
          <a:xfrm>
            <a:off x="3546475" y="3733800"/>
            <a:ext cx="168275" cy="55245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9" name="Freeform 32"/>
          <p:cNvSpPr>
            <a:spLocks/>
          </p:cNvSpPr>
          <p:nvPr/>
        </p:nvSpPr>
        <p:spPr bwMode="auto">
          <a:xfrm>
            <a:off x="5067300" y="3733800"/>
            <a:ext cx="168275" cy="55245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0" name="Freeform 33"/>
          <p:cNvSpPr>
            <a:spLocks/>
          </p:cNvSpPr>
          <p:nvPr/>
        </p:nvSpPr>
        <p:spPr bwMode="auto">
          <a:xfrm>
            <a:off x="6588125" y="3733800"/>
            <a:ext cx="168275" cy="55245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1" name="Freeform 34"/>
          <p:cNvSpPr>
            <a:spLocks/>
          </p:cNvSpPr>
          <p:nvPr/>
        </p:nvSpPr>
        <p:spPr bwMode="auto">
          <a:xfrm>
            <a:off x="8108950" y="3733800"/>
            <a:ext cx="168275" cy="55245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152" name="Picture 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4" y="4318001"/>
            <a:ext cx="685800" cy="8350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" name="Picture 3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49" y="4318001"/>
            <a:ext cx="685800" cy="8032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" name="Picture 3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99" y="4318001"/>
            <a:ext cx="685800" cy="6127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" name="Picture 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4" y="4318001"/>
            <a:ext cx="685800" cy="6635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Rectangle 39"/>
          <p:cNvSpPr>
            <a:spLocks noChangeArrowheads="1"/>
          </p:cNvSpPr>
          <p:nvPr/>
        </p:nvSpPr>
        <p:spPr bwMode="auto">
          <a:xfrm>
            <a:off x="92582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Rectangle 40"/>
          <p:cNvSpPr>
            <a:spLocks noChangeArrowheads="1"/>
          </p:cNvSpPr>
          <p:nvPr/>
        </p:nvSpPr>
        <p:spPr bwMode="auto">
          <a:xfrm>
            <a:off x="2247899" y="3581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Freeform 41"/>
          <p:cNvSpPr>
            <a:spLocks/>
          </p:cNvSpPr>
          <p:nvPr/>
        </p:nvSpPr>
        <p:spPr bwMode="auto">
          <a:xfrm>
            <a:off x="8496299" y="35814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9" name="Freeform 42"/>
          <p:cNvSpPr>
            <a:spLocks/>
          </p:cNvSpPr>
          <p:nvPr/>
        </p:nvSpPr>
        <p:spPr bwMode="auto">
          <a:xfrm rot="10800000">
            <a:off x="8648699" y="37338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0" name="Freeform 43"/>
          <p:cNvSpPr>
            <a:spLocks/>
          </p:cNvSpPr>
          <p:nvPr/>
        </p:nvSpPr>
        <p:spPr bwMode="auto">
          <a:xfrm>
            <a:off x="2400299" y="35814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1" name="Freeform 44"/>
          <p:cNvSpPr>
            <a:spLocks/>
          </p:cNvSpPr>
          <p:nvPr/>
        </p:nvSpPr>
        <p:spPr bwMode="auto">
          <a:xfrm rot="10800000">
            <a:off x="2552699" y="37338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2" name="Text Box 45"/>
          <p:cNvSpPr txBox="1">
            <a:spLocks noChangeArrowheads="1"/>
          </p:cNvSpPr>
          <p:nvPr/>
        </p:nvSpPr>
        <p:spPr bwMode="auto">
          <a:xfrm>
            <a:off x="9144000" y="3870326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trailer</a:t>
            </a:r>
          </a:p>
        </p:txBody>
      </p:sp>
      <p:sp>
        <p:nvSpPr>
          <p:cNvPr id="163" name="Text Box 46"/>
          <p:cNvSpPr txBox="1">
            <a:spLocks noChangeArrowheads="1"/>
          </p:cNvSpPr>
          <p:nvPr/>
        </p:nvSpPr>
        <p:spPr bwMode="auto">
          <a:xfrm>
            <a:off x="1828801" y="3124201"/>
            <a:ext cx="957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header</a:t>
            </a:r>
          </a:p>
        </p:txBody>
      </p:sp>
      <p:sp>
        <p:nvSpPr>
          <p:cNvPr id="164" name="AutoShape 47"/>
          <p:cNvSpPr>
            <a:spLocks noChangeArrowheads="1"/>
          </p:cNvSpPr>
          <p:nvPr/>
        </p:nvSpPr>
        <p:spPr bwMode="auto">
          <a:xfrm>
            <a:off x="2933699" y="3200400"/>
            <a:ext cx="5867400" cy="838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Text Box 48"/>
          <p:cNvSpPr txBox="1">
            <a:spLocks noChangeArrowheads="1"/>
          </p:cNvSpPr>
          <p:nvPr/>
        </p:nvSpPr>
        <p:spPr bwMode="auto">
          <a:xfrm>
            <a:off x="6869113" y="3184526"/>
            <a:ext cx="1931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nodes/positions</a:t>
            </a:r>
          </a:p>
        </p:txBody>
      </p:sp>
      <p:sp>
        <p:nvSpPr>
          <p:cNvPr id="166" name="AutoShape 49"/>
          <p:cNvSpPr>
            <a:spLocks noChangeArrowheads="1"/>
          </p:cNvSpPr>
          <p:nvPr/>
        </p:nvSpPr>
        <p:spPr bwMode="auto">
          <a:xfrm>
            <a:off x="3162299" y="4191000"/>
            <a:ext cx="5638800" cy="11430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Text Box 50"/>
          <p:cNvSpPr txBox="1">
            <a:spLocks noChangeArrowheads="1"/>
          </p:cNvSpPr>
          <p:nvPr/>
        </p:nvSpPr>
        <p:spPr bwMode="auto">
          <a:xfrm>
            <a:off x="7605713" y="4511676"/>
            <a:ext cx="11953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chemeClr val="tx2"/>
                </a:solidFill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5793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 bldLvl="5" autoUpdateAnimBg="0"/>
      <p:bldP spid="30724" grpId="0" build="p" bldLvl="4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47472"/>
            <a:ext cx="8229600" cy="1252728"/>
          </a:xfrm>
        </p:spPr>
        <p:txBody>
          <a:bodyPr/>
          <a:lstStyle/>
          <a:p>
            <a:r>
              <a:rPr lang="en-US" dirty="0"/>
              <a:t>Doubly Linked Lists</a:t>
            </a:r>
          </a:p>
        </p:txBody>
      </p:sp>
      <p:sp>
        <p:nvSpPr>
          <p:cNvPr id="42024" name="Rectangle 40"/>
          <p:cNvSpPr>
            <a:spLocks noGrp="1" noChangeArrowheads="1"/>
          </p:cNvSpPr>
          <p:nvPr>
            <p:ph idx="1"/>
          </p:nvPr>
        </p:nvSpPr>
        <p:spPr>
          <a:xfrm>
            <a:off x="1858241" y="3886200"/>
            <a:ext cx="8581159" cy="26670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400" b="1" dirty="0">
                <a:cs typeface="Times New Roman" charset="0"/>
              </a:rPr>
              <a:t>Advantages: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>
                <a:cs typeface="Times New Roman" charset="0"/>
              </a:rPr>
              <a:t>Convenient to traverse the list backwards.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>
                <a:cs typeface="Times New Roman" charset="0"/>
              </a:rPr>
              <a:t>Simplifies insertion and deletion because you no longer have to refer to the previous node.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>
                <a:cs typeface="Times New Roman" charset="0"/>
              </a:rPr>
              <a:t>Disadvantage: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>
                <a:cs typeface="Times New Roman" charset="0"/>
              </a:rPr>
              <a:t>Increase in space requirements.</a:t>
            </a:r>
            <a:endParaRPr lang="en-US" sz="2200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A07D-245D-4DC4-80D1-C42A9E998BAE}" type="slidenum">
              <a:rPr lang="en-US"/>
              <a:pPr/>
              <a:t>4</a:t>
            </a:fld>
            <a:endParaRPr lang="en-US"/>
          </a:p>
        </p:txBody>
      </p:sp>
      <p:grpSp>
        <p:nvGrpSpPr>
          <p:cNvPr id="41990" name="Group 6"/>
          <p:cNvGrpSpPr>
            <a:grpSpLocks/>
          </p:cNvGrpSpPr>
          <p:nvPr/>
        </p:nvGrpSpPr>
        <p:grpSpPr bwMode="auto">
          <a:xfrm>
            <a:off x="3375026" y="2859088"/>
            <a:ext cx="1611313" cy="722312"/>
            <a:chOff x="4140" y="5580"/>
            <a:chExt cx="1980" cy="540"/>
          </a:xfrm>
        </p:grpSpPr>
        <p:sp>
          <p:nvSpPr>
            <p:cNvPr id="41991" name="Rectangle 7"/>
            <p:cNvSpPr>
              <a:spLocks noChangeArrowheads="1"/>
            </p:cNvSpPr>
            <p:nvPr/>
          </p:nvSpPr>
          <p:spPr bwMode="auto">
            <a:xfrm>
              <a:off x="4140" y="5580"/>
              <a:ext cx="19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2" name="Line 8"/>
            <p:cNvSpPr>
              <a:spLocks noChangeShapeType="1"/>
            </p:cNvSpPr>
            <p:nvPr/>
          </p:nvSpPr>
          <p:spPr bwMode="auto">
            <a:xfrm>
              <a:off x="46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3" name="Line 9"/>
            <p:cNvSpPr>
              <a:spLocks noChangeShapeType="1"/>
            </p:cNvSpPr>
            <p:nvPr/>
          </p:nvSpPr>
          <p:spPr bwMode="auto">
            <a:xfrm>
              <a:off x="55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994" name="Group 10"/>
          <p:cNvGrpSpPr>
            <a:grpSpLocks/>
          </p:cNvGrpSpPr>
          <p:nvPr/>
        </p:nvGrpSpPr>
        <p:grpSpPr bwMode="auto">
          <a:xfrm>
            <a:off x="5572126" y="2859088"/>
            <a:ext cx="1609725" cy="722312"/>
            <a:chOff x="4140" y="5580"/>
            <a:chExt cx="1980" cy="540"/>
          </a:xfrm>
        </p:grpSpPr>
        <p:sp>
          <p:nvSpPr>
            <p:cNvPr id="41995" name="Rectangle 11"/>
            <p:cNvSpPr>
              <a:spLocks noChangeArrowheads="1"/>
            </p:cNvSpPr>
            <p:nvPr/>
          </p:nvSpPr>
          <p:spPr bwMode="auto">
            <a:xfrm>
              <a:off x="4140" y="5580"/>
              <a:ext cx="19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6" name="Line 12"/>
            <p:cNvSpPr>
              <a:spLocks noChangeShapeType="1"/>
            </p:cNvSpPr>
            <p:nvPr/>
          </p:nvSpPr>
          <p:spPr bwMode="auto">
            <a:xfrm>
              <a:off x="46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Line 13"/>
            <p:cNvSpPr>
              <a:spLocks noChangeShapeType="1"/>
            </p:cNvSpPr>
            <p:nvPr/>
          </p:nvSpPr>
          <p:spPr bwMode="auto">
            <a:xfrm>
              <a:off x="55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998" name="Group 14"/>
          <p:cNvGrpSpPr>
            <a:grpSpLocks/>
          </p:cNvGrpSpPr>
          <p:nvPr/>
        </p:nvGrpSpPr>
        <p:grpSpPr bwMode="auto">
          <a:xfrm>
            <a:off x="7913688" y="2859088"/>
            <a:ext cx="1611312" cy="722312"/>
            <a:chOff x="4140" y="5580"/>
            <a:chExt cx="1980" cy="540"/>
          </a:xfrm>
        </p:grpSpPr>
        <p:sp>
          <p:nvSpPr>
            <p:cNvPr id="41999" name="Rectangle 15"/>
            <p:cNvSpPr>
              <a:spLocks noChangeArrowheads="1"/>
            </p:cNvSpPr>
            <p:nvPr/>
          </p:nvSpPr>
          <p:spPr bwMode="auto">
            <a:xfrm>
              <a:off x="4140" y="5580"/>
              <a:ext cx="19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Line 16"/>
            <p:cNvSpPr>
              <a:spLocks noChangeShapeType="1"/>
            </p:cNvSpPr>
            <p:nvPr/>
          </p:nvSpPr>
          <p:spPr bwMode="auto">
            <a:xfrm>
              <a:off x="46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Line 17"/>
            <p:cNvSpPr>
              <a:spLocks noChangeShapeType="1"/>
            </p:cNvSpPr>
            <p:nvPr/>
          </p:nvSpPr>
          <p:spPr bwMode="auto">
            <a:xfrm>
              <a:off x="55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007" name="Line 23"/>
          <p:cNvSpPr>
            <a:spLocks noChangeShapeType="1"/>
          </p:cNvSpPr>
          <p:nvPr/>
        </p:nvSpPr>
        <p:spPr bwMode="auto">
          <a:xfrm>
            <a:off x="4692651" y="3040063"/>
            <a:ext cx="8794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Line 24"/>
          <p:cNvSpPr>
            <a:spLocks noChangeShapeType="1"/>
          </p:cNvSpPr>
          <p:nvPr/>
        </p:nvSpPr>
        <p:spPr bwMode="auto">
          <a:xfrm flipH="1">
            <a:off x="4986339" y="3219450"/>
            <a:ext cx="8778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Line 25"/>
          <p:cNvSpPr>
            <a:spLocks noChangeShapeType="1"/>
          </p:cNvSpPr>
          <p:nvPr/>
        </p:nvSpPr>
        <p:spPr bwMode="auto">
          <a:xfrm>
            <a:off x="6889750" y="3040063"/>
            <a:ext cx="10239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 flipH="1">
            <a:off x="7181851" y="3219450"/>
            <a:ext cx="10255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1" name="Text Box 27"/>
          <p:cNvSpPr txBox="1">
            <a:spLocks noChangeArrowheads="1"/>
          </p:cNvSpPr>
          <p:nvPr/>
        </p:nvSpPr>
        <p:spPr bwMode="auto">
          <a:xfrm>
            <a:off x="2438400" y="2049462"/>
            <a:ext cx="1295400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2000" b="1" dirty="0" err="1">
                <a:latin typeface="Courier New" pitchFamily="49" charset="0"/>
              </a:rPr>
              <a:t>pHead</a:t>
            </a:r>
            <a:endParaRPr lang="en-US" sz="2000" b="1" dirty="0">
              <a:latin typeface="Courier New" pitchFamily="49" charset="0"/>
            </a:endParaRPr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3352800" y="22860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3" name="Line 29"/>
          <p:cNvSpPr>
            <a:spLocks noChangeShapeType="1"/>
          </p:cNvSpPr>
          <p:nvPr/>
        </p:nvSpPr>
        <p:spPr bwMode="auto">
          <a:xfrm>
            <a:off x="9297988" y="3276600"/>
            <a:ext cx="4556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4" name="Line 30"/>
          <p:cNvSpPr>
            <a:spLocks noChangeShapeType="1"/>
          </p:cNvSpPr>
          <p:nvPr/>
        </p:nvSpPr>
        <p:spPr bwMode="auto">
          <a:xfrm>
            <a:off x="9753600" y="3276601"/>
            <a:ext cx="0" cy="149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5" name="Line 31"/>
          <p:cNvSpPr>
            <a:spLocks noChangeShapeType="1"/>
          </p:cNvSpPr>
          <p:nvPr/>
        </p:nvSpPr>
        <p:spPr bwMode="auto">
          <a:xfrm>
            <a:off x="9602789" y="3421063"/>
            <a:ext cx="3968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6" name="Line 32"/>
          <p:cNvSpPr>
            <a:spLocks noChangeShapeType="1"/>
          </p:cNvSpPr>
          <p:nvPr/>
        </p:nvSpPr>
        <p:spPr bwMode="auto">
          <a:xfrm>
            <a:off x="9694863" y="3486150"/>
            <a:ext cx="241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7" name="Line 33"/>
          <p:cNvSpPr>
            <a:spLocks noChangeShapeType="1"/>
          </p:cNvSpPr>
          <p:nvPr/>
        </p:nvSpPr>
        <p:spPr bwMode="auto">
          <a:xfrm flipH="1">
            <a:off x="3048001" y="3352800"/>
            <a:ext cx="45561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8" name="Line 34"/>
          <p:cNvSpPr>
            <a:spLocks noChangeShapeType="1"/>
          </p:cNvSpPr>
          <p:nvPr/>
        </p:nvSpPr>
        <p:spPr bwMode="auto">
          <a:xfrm>
            <a:off x="3046413" y="3360739"/>
            <a:ext cx="0" cy="149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9" name="Line 35"/>
          <p:cNvSpPr>
            <a:spLocks noChangeShapeType="1"/>
          </p:cNvSpPr>
          <p:nvPr/>
        </p:nvSpPr>
        <p:spPr bwMode="auto">
          <a:xfrm>
            <a:off x="2895601" y="3505200"/>
            <a:ext cx="3968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0" name="Line 36"/>
          <p:cNvSpPr>
            <a:spLocks noChangeShapeType="1"/>
          </p:cNvSpPr>
          <p:nvPr/>
        </p:nvSpPr>
        <p:spPr bwMode="auto">
          <a:xfrm>
            <a:off x="2987675" y="3570288"/>
            <a:ext cx="241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1" name="Text Box 37"/>
          <p:cNvSpPr txBox="1">
            <a:spLocks noChangeArrowheads="1"/>
          </p:cNvSpPr>
          <p:nvPr/>
        </p:nvSpPr>
        <p:spPr bwMode="auto">
          <a:xfrm>
            <a:off x="3886200" y="29718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42022" name="Text Box 38"/>
          <p:cNvSpPr txBox="1">
            <a:spLocks noChangeArrowheads="1"/>
          </p:cNvSpPr>
          <p:nvPr/>
        </p:nvSpPr>
        <p:spPr bwMode="auto">
          <a:xfrm>
            <a:off x="6019800" y="29718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42023" name="Text Box 39"/>
          <p:cNvSpPr txBox="1">
            <a:spLocks noChangeArrowheads="1"/>
          </p:cNvSpPr>
          <p:nvPr/>
        </p:nvSpPr>
        <p:spPr bwMode="auto">
          <a:xfrm>
            <a:off x="8382000" y="29718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0612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653143" y="4325937"/>
            <a:ext cx="9557657" cy="24558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800" dirty="0" err="1">
                <a:latin typeface="Courier New" pitchFamily="49" charset="0"/>
              </a:rPr>
              <a:t>newNode</a:t>
            </a:r>
            <a:r>
              <a:rPr lang="en-US" sz="1800" dirty="0">
                <a:latin typeface="Courier New" pitchFamily="49" charset="0"/>
              </a:rPr>
              <a:t> = new Node(x);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 err="1">
                <a:latin typeface="Courier New" pitchFamily="49" charset="0"/>
              </a:rPr>
              <a:t>newNode</a:t>
            </a:r>
            <a:r>
              <a:rPr lang="en-US" sz="1800" dirty="0">
                <a:latin typeface="Courier New" pitchFamily="49" charset="0"/>
              </a:rPr>
              <a:t>-&gt;</a:t>
            </a:r>
            <a:r>
              <a:rPr lang="en-US" sz="1800" dirty="0" err="1">
                <a:latin typeface="Courier New" pitchFamily="49" charset="0"/>
              </a:rPr>
              <a:t>prev</a:t>
            </a:r>
            <a:r>
              <a:rPr lang="en-US" sz="1800" dirty="0">
                <a:latin typeface="Courier New" pitchFamily="49" charset="0"/>
              </a:rPr>
              <a:t> = current;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 err="1">
                <a:latin typeface="Courier New" pitchFamily="49" charset="0"/>
              </a:rPr>
              <a:t>newNode</a:t>
            </a:r>
            <a:r>
              <a:rPr lang="en-US" sz="1800" dirty="0">
                <a:latin typeface="Courier New" pitchFamily="49" charset="0"/>
              </a:rPr>
              <a:t>-&gt;next = current-&gt;next;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 err="1">
                <a:latin typeface="Courier New" pitchFamily="49" charset="0"/>
              </a:rPr>
              <a:t>newNode</a:t>
            </a:r>
            <a:r>
              <a:rPr lang="en-US" sz="1800" dirty="0">
                <a:latin typeface="Courier New" pitchFamily="49" charset="0"/>
              </a:rPr>
              <a:t>-&gt;</a:t>
            </a:r>
            <a:r>
              <a:rPr lang="en-US" sz="1800" dirty="0" err="1">
                <a:latin typeface="Courier New" pitchFamily="49" charset="0"/>
              </a:rPr>
              <a:t>prev</a:t>
            </a:r>
            <a:r>
              <a:rPr lang="en-US" sz="1800" dirty="0">
                <a:latin typeface="Courier New" pitchFamily="49" charset="0"/>
              </a:rPr>
              <a:t>-&gt;next = </a:t>
            </a:r>
            <a:r>
              <a:rPr lang="en-US" sz="1800" dirty="0" err="1">
                <a:latin typeface="Courier New" pitchFamily="49" charset="0"/>
              </a:rPr>
              <a:t>newNode</a:t>
            </a:r>
            <a:r>
              <a:rPr lang="en-US" sz="1800" dirty="0">
                <a:latin typeface="Courier New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 err="1">
                <a:latin typeface="Courier New" pitchFamily="49" charset="0"/>
              </a:rPr>
              <a:t>newNode</a:t>
            </a:r>
            <a:r>
              <a:rPr lang="en-US" sz="1800" dirty="0">
                <a:latin typeface="Courier New" pitchFamily="49" charset="0"/>
              </a:rPr>
              <a:t>-&gt;next-&gt;</a:t>
            </a:r>
            <a:r>
              <a:rPr lang="en-US" sz="1800" dirty="0" err="1">
                <a:latin typeface="Courier New" pitchFamily="49" charset="0"/>
              </a:rPr>
              <a:t>prev</a:t>
            </a:r>
            <a:r>
              <a:rPr lang="en-US" sz="1800" dirty="0">
                <a:latin typeface="Courier New" pitchFamily="49" charset="0"/>
              </a:rPr>
              <a:t> = </a:t>
            </a:r>
            <a:r>
              <a:rPr lang="en-US" sz="1800" dirty="0" err="1">
                <a:latin typeface="Courier New" pitchFamily="49" charset="0"/>
              </a:rPr>
              <a:t>newNode</a:t>
            </a:r>
            <a:r>
              <a:rPr lang="en-US" sz="1800" dirty="0">
                <a:latin typeface="Courier New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>
                <a:latin typeface="Courier New" pitchFamily="49" charset="0"/>
              </a:rPr>
              <a:t>current = </a:t>
            </a:r>
            <a:r>
              <a:rPr lang="en-US" sz="1800" dirty="0" err="1">
                <a:latin typeface="Courier New" pitchFamily="49" charset="0"/>
              </a:rPr>
              <a:t>newNode</a:t>
            </a:r>
            <a:r>
              <a:rPr lang="en-US" sz="1800" dirty="0">
                <a:latin typeface="Courier New" pitchFamily="49" charset="0"/>
              </a:rPr>
              <a:t>;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9A0A-421D-483C-8897-E98328C2F05D}" type="slidenum">
              <a:rPr lang="en-US"/>
              <a:pPr/>
              <a:t>5</a:t>
            </a:fld>
            <a:endParaRPr lang="en-US"/>
          </a:p>
        </p:txBody>
      </p:sp>
      <p:grpSp>
        <p:nvGrpSpPr>
          <p:cNvPr id="44038" name="Group 6"/>
          <p:cNvGrpSpPr>
            <a:grpSpLocks/>
          </p:cNvGrpSpPr>
          <p:nvPr/>
        </p:nvGrpSpPr>
        <p:grpSpPr bwMode="auto">
          <a:xfrm>
            <a:off x="2981326" y="3121025"/>
            <a:ext cx="1693863" cy="596900"/>
            <a:chOff x="4140" y="5580"/>
            <a:chExt cx="1980" cy="540"/>
          </a:xfrm>
        </p:grpSpPr>
        <p:sp>
          <p:nvSpPr>
            <p:cNvPr id="44039" name="Rectangle 7"/>
            <p:cNvSpPr>
              <a:spLocks noChangeArrowheads="1"/>
            </p:cNvSpPr>
            <p:nvPr/>
          </p:nvSpPr>
          <p:spPr bwMode="auto">
            <a:xfrm>
              <a:off x="4140" y="5580"/>
              <a:ext cx="19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40" name="Line 8"/>
            <p:cNvSpPr>
              <a:spLocks noChangeShapeType="1"/>
            </p:cNvSpPr>
            <p:nvPr/>
          </p:nvSpPr>
          <p:spPr bwMode="auto">
            <a:xfrm>
              <a:off x="46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1" name="Line 9"/>
            <p:cNvSpPr>
              <a:spLocks noChangeShapeType="1"/>
            </p:cNvSpPr>
            <p:nvPr/>
          </p:nvSpPr>
          <p:spPr bwMode="auto">
            <a:xfrm>
              <a:off x="55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2" name="Group 10"/>
          <p:cNvGrpSpPr>
            <a:grpSpLocks/>
          </p:cNvGrpSpPr>
          <p:nvPr/>
        </p:nvGrpSpPr>
        <p:grpSpPr bwMode="auto">
          <a:xfrm>
            <a:off x="5304416" y="3132137"/>
            <a:ext cx="1692275" cy="596900"/>
            <a:chOff x="4140" y="5580"/>
            <a:chExt cx="1980" cy="540"/>
          </a:xfrm>
        </p:grpSpPr>
        <p:sp>
          <p:nvSpPr>
            <p:cNvPr id="44043" name="Rectangle 11"/>
            <p:cNvSpPr>
              <a:spLocks noChangeArrowheads="1"/>
            </p:cNvSpPr>
            <p:nvPr/>
          </p:nvSpPr>
          <p:spPr bwMode="auto">
            <a:xfrm>
              <a:off x="4140" y="5580"/>
              <a:ext cx="19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44" name="Line 12"/>
            <p:cNvSpPr>
              <a:spLocks noChangeShapeType="1"/>
            </p:cNvSpPr>
            <p:nvPr/>
          </p:nvSpPr>
          <p:spPr bwMode="auto">
            <a:xfrm>
              <a:off x="46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5" name="Line 13"/>
            <p:cNvSpPr>
              <a:spLocks noChangeShapeType="1"/>
            </p:cNvSpPr>
            <p:nvPr/>
          </p:nvSpPr>
          <p:spPr bwMode="auto">
            <a:xfrm>
              <a:off x="55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6" name="Group 14"/>
          <p:cNvGrpSpPr>
            <a:grpSpLocks/>
          </p:cNvGrpSpPr>
          <p:nvPr/>
        </p:nvGrpSpPr>
        <p:grpSpPr bwMode="auto">
          <a:xfrm>
            <a:off x="7753351" y="3121025"/>
            <a:ext cx="1692275" cy="596900"/>
            <a:chOff x="4140" y="5580"/>
            <a:chExt cx="1980" cy="540"/>
          </a:xfrm>
        </p:grpSpPr>
        <p:sp>
          <p:nvSpPr>
            <p:cNvPr id="44047" name="Rectangle 15"/>
            <p:cNvSpPr>
              <a:spLocks noChangeArrowheads="1"/>
            </p:cNvSpPr>
            <p:nvPr/>
          </p:nvSpPr>
          <p:spPr bwMode="auto">
            <a:xfrm>
              <a:off x="4140" y="5580"/>
              <a:ext cx="19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48" name="Line 16"/>
            <p:cNvSpPr>
              <a:spLocks noChangeShapeType="1"/>
            </p:cNvSpPr>
            <p:nvPr/>
          </p:nvSpPr>
          <p:spPr bwMode="auto">
            <a:xfrm>
              <a:off x="46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9" name="Line 17"/>
            <p:cNvSpPr>
              <a:spLocks noChangeShapeType="1"/>
            </p:cNvSpPr>
            <p:nvPr/>
          </p:nvSpPr>
          <p:spPr bwMode="auto">
            <a:xfrm>
              <a:off x="55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55" name="Line 23"/>
          <p:cNvSpPr>
            <a:spLocks noChangeShapeType="1"/>
          </p:cNvSpPr>
          <p:nvPr/>
        </p:nvSpPr>
        <p:spPr bwMode="auto">
          <a:xfrm>
            <a:off x="4367214" y="3270250"/>
            <a:ext cx="923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6" name="Line 24"/>
          <p:cNvSpPr>
            <a:spLocks noChangeShapeType="1"/>
          </p:cNvSpPr>
          <p:nvPr/>
        </p:nvSpPr>
        <p:spPr bwMode="auto">
          <a:xfrm flipH="1">
            <a:off x="4675189" y="3419475"/>
            <a:ext cx="9223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7" name="Line 25"/>
          <p:cNvSpPr>
            <a:spLocks noChangeShapeType="1"/>
          </p:cNvSpPr>
          <p:nvPr/>
        </p:nvSpPr>
        <p:spPr bwMode="auto">
          <a:xfrm>
            <a:off x="6675438" y="3270250"/>
            <a:ext cx="10779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8" name="Line 26"/>
          <p:cNvSpPr>
            <a:spLocks noChangeShapeType="1"/>
          </p:cNvSpPr>
          <p:nvPr/>
        </p:nvSpPr>
        <p:spPr bwMode="auto">
          <a:xfrm flipH="1">
            <a:off x="6932614" y="3630612"/>
            <a:ext cx="1076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9" name="Text Box 27"/>
          <p:cNvSpPr txBox="1">
            <a:spLocks noChangeArrowheads="1"/>
          </p:cNvSpPr>
          <p:nvPr/>
        </p:nvSpPr>
        <p:spPr bwMode="auto">
          <a:xfrm>
            <a:off x="2435226" y="2189163"/>
            <a:ext cx="107791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2000" b="1">
                <a:latin typeface="Courier New" pitchFamily="49" charset="0"/>
              </a:rPr>
              <a:t>head</a:t>
            </a:r>
          </a:p>
        </p:txBody>
      </p:sp>
      <p:sp>
        <p:nvSpPr>
          <p:cNvPr id="44060" name="Text Box 28"/>
          <p:cNvSpPr txBox="1">
            <a:spLocks noChangeArrowheads="1"/>
          </p:cNvSpPr>
          <p:nvPr/>
        </p:nvSpPr>
        <p:spPr bwMode="auto">
          <a:xfrm>
            <a:off x="5084763" y="2286001"/>
            <a:ext cx="184626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2000">
                <a:latin typeface="Courier New" pitchFamily="49" charset="0"/>
              </a:rPr>
              <a:t>current</a:t>
            </a:r>
          </a:p>
        </p:txBody>
      </p:sp>
      <p:sp>
        <p:nvSpPr>
          <p:cNvPr id="44061" name="Line 29"/>
          <p:cNvSpPr>
            <a:spLocks noChangeShapeType="1"/>
          </p:cNvSpPr>
          <p:nvPr/>
        </p:nvSpPr>
        <p:spPr bwMode="auto">
          <a:xfrm>
            <a:off x="5546725" y="2733675"/>
            <a:ext cx="153988" cy="4492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062" name="Group 30"/>
          <p:cNvGrpSpPr>
            <a:grpSpLocks/>
          </p:cNvGrpSpPr>
          <p:nvPr/>
        </p:nvGrpSpPr>
        <p:grpSpPr bwMode="auto">
          <a:xfrm>
            <a:off x="6553201" y="4243387"/>
            <a:ext cx="1692275" cy="598488"/>
            <a:chOff x="4140" y="5580"/>
            <a:chExt cx="1980" cy="540"/>
          </a:xfrm>
        </p:grpSpPr>
        <p:sp>
          <p:nvSpPr>
            <p:cNvPr id="44063" name="Rectangle 31"/>
            <p:cNvSpPr>
              <a:spLocks noChangeArrowheads="1"/>
            </p:cNvSpPr>
            <p:nvPr/>
          </p:nvSpPr>
          <p:spPr bwMode="auto">
            <a:xfrm>
              <a:off x="4140" y="5580"/>
              <a:ext cx="198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64" name="Line 32"/>
            <p:cNvSpPr>
              <a:spLocks noChangeShapeType="1"/>
            </p:cNvSpPr>
            <p:nvPr/>
          </p:nvSpPr>
          <p:spPr bwMode="auto">
            <a:xfrm>
              <a:off x="46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5" name="Line 33"/>
            <p:cNvSpPr>
              <a:spLocks noChangeShapeType="1"/>
            </p:cNvSpPr>
            <p:nvPr/>
          </p:nvSpPr>
          <p:spPr bwMode="auto">
            <a:xfrm>
              <a:off x="5580" y="558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66" name="Group 34"/>
          <p:cNvGrpSpPr>
            <a:grpSpLocks/>
          </p:cNvGrpSpPr>
          <p:nvPr/>
        </p:nvGrpSpPr>
        <p:grpSpPr bwMode="auto">
          <a:xfrm>
            <a:off x="7086601" y="3481387"/>
            <a:ext cx="460375" cy="298450"/>
            <a:chOff x="5400" y="5580"/>
            <a:chExt cx="540" cy="360"/>
          </a:xfrm>
        </p:grpSpPr>
        <p:sp>
          <p:nvSpPr>
            <p:cNvPr id="44067" name="Line 35"/>
            <p:cNvSpPr>
              <a:spLocks noChangeShapeType="1"/>
            </p:cNvSpPr>
            <p:nvPr/>
          </p:nvSpPr>
          <p:spPr bwMode="auto">
            <a:xfrm flipH="1">
              <a:off x="5400" y="5580"/>
              <a:ext cx="540" cy="3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8" name="Line 36"/>
            <p:cNvSpPr>
              <a:spLocks noChangeShapeType="1"/>
            </p:cNvSpPr>
            <p:nvPr/>
          </p:nvSpPr>
          <p:spPr bwMode="auto">
            <a:xfrm>
              <a:off x="5400" y="5580"/>
              <a:ext cx="540" cy="3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69" name="Group 37"/>
          <p:cNvGrpSpPr>
            <a:grpSpLocks/>
          </p:cNvGrpSpPr>
          <p:nvPr/>
        </p:nvGrpSpPr>
        <p:grpSpPr bwMode="auto">
          <a:xfrm>
            <a:off x="7086601" y="3033712"/>
            <a:ext cx="460375" cy="298450"/>
            <a:chOff x="5400" y="5580"/>
            <a:chExt cx="540" cy="360"/>
          </a:xfrm>
        </p:grpSpPr>
        <p:sp>
          <p:nvSpPr>
            <p:cNvPr id="44070" name="Line 38"/>
            <p:cNvSpPr>
              <a:spLocks noChangeShapeType="1"/>
            </p:cNvSpPr>
            <p:nvPr/>
          </p:nvSpPr>
          <p:spPr bwMode="auto">
            <a:xfrm flipH="1">
              <a:off x="5400" y="5580"/>
              <a:ext cx="540" cy="3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1" name="Line 39"/>
            <p:cNvSpPr>
              <a:spLocks noChangeShapeType="1"/>
            </p:cNvSpPr>
            <p:nvPr/>
          </p:nvSpPr>
          <p:spPr bwMode="auto">
            <a:xfrm>
              <a:off x="5400" y="5580"/>
              <a:ext cx="540" cy="3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72" name="Freeform 40"/>
          <p:cNvSpPr>
            <a:spLocks/>
          </p:cNvSpPr>
          <p:nvPr/>
        </p:nvSpPr>
        <p:spPr bwMode="auto">
          <a:xfrm>
            <a:off x="5943600" y="3328987"/>
            <a:ext cx="947738" cy="1143000"/>
          </a:xfrm>
          <a:custGeom>
            <a:avLst/>
            <a:gdLst>
              <a:gd name="T0" fmla="*/ 960 w 1110"/>
              <a:gd name="T1" fmla="*/ 0 h 1800"/>
              <a:gd name="T2" fmla="*/ 960 w 1110"/>
              <a:gd name="T3" fmla="*/ 900 h 1800"/>
              <a:gd name="T4" fmla="*/ 60 w 1110"/>
              <a:gd name="T5" fmla="*/ 1440 h 1800"/>
              <a:gd name="T6" fmla="*/ 600 w 1110"/>
              <a:gd name="T7" fmla="*/ 1800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0" h="1800">
                <a:moveTo>
                  <a:pt x="960" y="0"/>
                </a:moveTo>
                <a:cubicBezTo>
                  <a:pt x="1035" y="330"/>
                  <a:pt x="1110" y="660"/>
                  <a:pt x="960" y="900"/>
                </a:cubicBezTo>
                <a:cubicBezTo>
                  <a:pt x="810" y="1140"/>
                  <a:pt x="120" y="1290"/>
                  <a:pt x="60" y="1440"/>
                </a:cubicBezTo>
                <a:cubicBezTo>
                  <a:pt x="0" y="1590"/>
                  <a:pt x="300" y="1695"/>
                  <a:pt x="600" y="1800"/>
                </a:cubicBezTo>
              </a:path>
            </a:pathLst>
          </a:custGeom>
          <a:noFill/>
          <a:ln w="19050" cap="rnd" cmpd="sng">
            <a:solidFill>
              <a:srgbClr val="0000FF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73" name="Freeform 41"/>
          <p:cNvSpPr>
            <a:spLocks/>
          </p:cNvSpPr>
          <p:nvPr/>
        </p:nvSpPr>
        <p:spPr bwMode="auto">
          <a:xfrm>
            <a:off x="5470526" y="3779837"/>
            <a:ext cx="1311275" cy="844550"/>
          </a:xfrm>
          <a:custGeom>
            <a:avLst/>
            <a:gdLst>
              <a:gd name="T0" fmla="*/ 1350 w 1350"/>
              <a:gd name="T1" fmla="*/ 1620 h 1620"/>
              <a:gd name="T2" fmla="*/ 90 w 1350"/>
              <a:gd name="T3" fmla="*/ 1260 h 1620"/>
              <a:gd name="T4" fmla="*/ 810 w 1350"/>
              <a:gd name="T5" fmla="*/ 360 h 1620"/>
              <a:gd name="T6" fmla="*/ 990 w 1350"/>
              <a:gd name="T7" fmla="*/ 0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50" h="1620">
                <a:moveTo>
                  <a:pt x="1350" y="1620"/>
                </a:moveTo>
                <a:cubicBezTo>
                  <a:pt x="765" y="1545"/>
                  <a:pt x="180" y="1470"/>
                  <a:pt x="90" y="1260"/>
                </a:cubicBezTo>
                <a:cubicBezTo>
                  <a:pt x="0" y="1050"/>
                  <a:pt x="660" y="570"/>
                  <a:pt x="810" y="360"/>
                </a:cubicBezTo>
                <a:cubicBezTo>
                  <a:pt x="960" y="150"/>
                  <a:pt x="975" y="75"/>
                  <a:pt x="990" y="0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74" name="Freeform 42"/>
          <p:cNvSpPr>
            <a:spLocks/>
          </p:cNvSpPr>
          <p:nvPr/>
        </p:nvSpPr>
        <p:spPr bwMode="auto">
          <a:xfrm>
            <a:off x="8001001" y="3709987"/>
            <a:ext cx="411163" cy="685800"/>
          </a:xfrm>
          <a:custGeom>
            <a:avLst/>
            <a:gdLst>
              <a:gd name="T0" fmla="*/ 0 w 570"/>
              <a:gd name="T1" fmla="*/ 1260 h 1260"/>
              <a:gd name="T2" fmla="*/ 540 w 570"/>
              <a:gd name="T3" fmla="*/ 900 h 1260"/>
              <a:gd name="T4" fmla="*/ 180 w 570"/>
              <a:gd name="T5" fmla="*/ 0 h 1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0" h="1260">
                <a:moveTo>
                  <a:pt x="0" y="1260"/>
                </a:moveTo>
                <a:cubicBezTo>
                  <a:pt x="255" y="1185"/>
                  <a:pt x="510" y="1110"/>
                  <a:pt x="540" y="900"/>
                </a:cubicBezTo>
                <a:cubicBezTo>
                  <a:pt x="570" y="690"/>
                  <a:pt x="375" y="345"/>
                  <a:pt x="180" y="0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75" name="Freeform 43"/>
          <p:cNvSpPr>
            <a:spLocks/>
          </p:cNvSpPr>
          <p:nvPr/>
        </p:nvSpPr>
        <p:spPr bwMode="auto">
          <a:xfrm>
            <a:off x="8008939" y="3481387"/>
            <a:ext cx="795337" cy="1295400"/>
          </a:xfrm>
          <a:custGeom>
            <a:avLst/>
            <a:gdLst>
              <a:gd name="T0" fmla="*/ 0 w 930"/>
              <a:gd name="T1" fmla="*/ 0 h 2160"/>
              <a:gd name="T2" fmla="*/ 900 w 930"/>
              <a:gd name="T3" fmla="*/ 1440 h 2160"/>
              <a:gd name="T4" fmla="*/ 180 w 930"/>
              <a:gd name="T5" fmla="*/ 2160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0" h="2160">
                <a:moveTo>
                  <a:pt x="0" y="0"/>
                </a:moveTo>
                <a:cubicBezTo>
                  <a:pt x="435" y="540"/>
                  <a:pt x="870" y="1080"/>
                  <a:pt x="900" y="1440"/>
                </a:cubicBezTo>
                <a:cubicBezTo>
                  <a:pt x="930" y="1800"/>
                  <a:pt x="555" y="1980"/>
                  <a:pt x="180" y="2160"/>
                </a:cubicBezTo>
              </a:path>
            </a:pathLst>
          </a:custGeom>
          <a:noFill/>
          <a:ln w="19050" cap="rnd" cmpd="sng">
            <a:solidFill>
              <a:srgbClr val="0000FF"/>
            </a:solidFill>
            <a:prstDash val="sysDot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6861176" y="5291138"/>
            <a:ext cx="22891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2000">
                <a:latin typeface="Courier New" pitchFamily="49" charset="0"/>
              </a:rPr>
              <a:t>newNode</a:t>
            </a: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 flipV="1">
            <a:off x="7323138" y="4841875"/>
            <a:ext cx="0" cy="4492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79" name="Line 47"/>
          <p:cNvSpPr>
            <a:spLocks noChangeShapeType="1"/>
          </p:cNvSpPr>
          <p:nvPr/>
        </p:nvSpPr>
        <p:spPr bwMode="auto">
          <a:xfrm>
            <a:off x="9220200" y="33289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2514600" y="325278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2" name="Line 50"/>
          <p:cNvSpPr>
            <a:spLocks noChangeShapeType="1"/>
          </p:cNvSpPr>
          <p:nvPr/>
        </p:nvSpPr>
        <p:spPr bwMode="auto">
          <a:xfrm flipH="1">
            <a:off x="9448800" y="3481387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3" name="Line 51"/>
          <p:cNvSpPr>
            <a:spLocks noChangeShapeType="1"/>
          </p:cNvSpPr>
          <p:nvPr/>
        </p:nvSpPr>
        <p:spPr bwMode="auto">
          <a:xfrm flipH="1">
            <a:off x="2590800" y="34813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1905000" y="347472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Insertion</a:t>
            </a:r>
          </a:p>
        </p:txBody>
      </p:sp>
    </p:spTree>
    <p:extLst>
      <p:ext uri="{BB962C8B-B14F-4D97-AF65-F5344CB8AC3E}">
        <p14:creationId xmlns:p14="http://schemas.microsoft.com/office/powerpoint/2010/main" val="238821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229600" cy="1252728"/>
          </a:xfrm>
        </p:spPr>
        <p:txBody>
          <a:bodyPr/>
          <a:lstStyle/>
          <a:p>
            <a:r>
              <a:rPr lang="en-US" dirty="0"/>
              <a:t>Insertion</a:t>
            </a:r>
          </a:p>
        </p:txBody>
      </p:sp>
      <p:sp>
        <p:nvSpPr>
          <p:cNvPr id="9830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905000" y="2057400"/>
            <a:ext cx="7848600" cy="6096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000" dirty="0"/>
              <a:t>We visualize operation </a:t>
            </a:r>
            <a:r>
              <a:rPr lang="en-US" sz="2000" dirty="0" err="1">
                <a:solidFill>
                  <a:schemeClr val="tx2"/>
                </a:solidFill>
              </a:rPr>
              <a:t>insertAfter</a:t>
            </a:r>
            <a:r>
              <a:rPr lang="en-US" sz="2000" dirty="0"/>
              <a:t>(p, X), which returns position q</a:t>
            </a:r>
          </a:p>
        </p:txBody>
      </p:sp>
      <p:sp>
        <p:nvSpPr>
          <p:cNvPr id="1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8B32B-8B80-4225-8EB1-1E6AB7428F82}" type="slidenum">
              <a:rPr lang="en-US"/>
              <a:pPr/>
              <a:t>6</a:t>
            </a:fld>
            <a:endParaRPr lang="en-US"/>
          </a:p>
        </p:txBody>
      </p:sp>
      <p:sp>
        <p:nvSpPr>
          <p:cNvPr id="98306" name="AutoShape 2"/>
          <p:cNvSpPr>
            <a:spLocks noChangeArrowheads="1"/>
          </p:cNvSpPr>
          <p:nvPr/>
        </p:nvSpPr>
        <p:spPr bwMode="auto">
          <a:xfrm>
            <a:off x="6019800" y="4495800"/>
            <a:ext cx="1752600" cy="990600"/>
          </a:xfrm>
          <a:prstGeom prst="roundRect">
            <a:avLst>
              <a:gd name="adj" fmla="val 30130"/>
            </a:avLst>
          </a:prstGeom>
          <a:solidFill>
            <a:srgbClr val="ECF1FE"/>
          </a:solidFill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33528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36576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39624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2" name="Freeform 8"/>
          <p:cNvSpPr>
            <a:spLocks/>
          </p:cNvSpPr>
          <p:nvPr/>
        </p:nvSpPr>
        <p:spPr bwMode="auto">
          <a:xfrm>
            <a:off x="4114800" y="59578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48768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4" name="Rectangle 10"/>
          <p:cNvSpPr>
            <a:spLocks noChangeArrowheads="1"/>
          </p:cNvSpPr>
          <p:nvPr/>
        </p:nvSpPr>
        <p:spPr bwMode="auto">
          <a:xfrm>
            <a:off x="51816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5" name="Rectangle 11"/>
          <p:cNvSpPr>
            <a:spLocks noChangeArrowheads="1"/>
          </p:cNvSpPr>
          <p:nvPr/>
        </p:nvSpPr>
        <p:spPr bwMode="auto">
          <a:xfrm>
            <a:off x="54864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6" name="Freeform 12"/>
          <p:cNvSpPr>
            <a:spLocks/>
          </p:cNvSpPr>
          <p:nvPr/>
        </p:nvSpPr>
        <p:spPr bwMode="auto">
          <a:xfrm>
            <a:off x="5638800" y="59578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64008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8" name="Rectangle 14"/>
          <p:cNvSpPr>
            <a:spLocks noChangeArrowheads="1"/>
          </p:cNvSpPr>
          <p:nvPr/>
        </p:nvSpPr>
        <p:spPr bwMode="auto">
          <a:xfrm>
            <a:off x="67056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70104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0" name="Freeform 16"/>
          <p:cNvSpPr>
            <a:spLocks/>
          </p:cNvSpPr>
          <p:nvPr/>
        </p:nvSpPr>
        <p:spPr bwMode="auto">
          <a:xfrm>
            <a:off x="7162800" y="59578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79248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2" name="Rectangle 18"/>
          <p:cNvSpPr>
            <a:spLocks noChangeArrowheads="1"/>
          </p:cNvSpPr>
          <p:nvPr/>
        </p:nvSpPr>
        <p:spPr bwMode="auto">
          <a:xfrm>
            <a:off x="82296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3" name="Rectangle 19"/>
          <p:cNvSpPr>
            <a:spLocks noChangeArrowheads="1"/>
          </p:cNvSpPr>
          <p:nvPr/>
        </p:nvSpPr>
        <p:spPr bwMode="auto">
          <a:xfrm>
            <a:off x="85344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24" name="Freeform 20"/>
          <p:cNvSpPr>
            <a:spLocks/>
          </p:cNvSpPr>
          <p:nvPr/>
        </p:nvSpPr>
        <p:spPr bwMode="auto">
          <a:xfrm rot="10800000">
            <a:off x="4267200" y="61102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25" name="Freeform 21"/>
          <p:cNvSpPr>
            <a:spLocks/>
          </p:cNvSpPr>
          <p:nvPr/>
        </p:nvSpPr>
        <p:spPr bwMode="auto">
          <a:xfrm rot="10800000">
            <a:off x="5791200" y="60960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26" name="Freeform 22"/>
          <p:cNvSpPr>
            <a:spLocks/>
          </p:cNvSpPr>
          <p:nvPr/>
        </p:nvSpPr>
        <p:spPr bwMode="auto">
          <a:xfrm rot="10800000">
            <a:off x="7315200" y="61102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27" name="Freeform 23"/>
          <p:cNvSpPr>
            <a:spLocks/>
          </p:cNvSpPr>
          <p:nvPr/>
        </p:nvSpPr>
        <p:spPr bwMode="auto">
          <a:xfrm>
            <a:off x="3736976" y="60960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28" name="Freeform 24"/>
          <p:cNvSpPr>
            <a:spLocks/>
          </p:cNvSpPr>
          <p:nvPr/>
        </p:nvSpPr>
        <p:spPr bwMode="auto">
          <a:xfrm>
            <a:off x="5257801" y="60960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29" name="Freeform 25"/>
          <p:cNvSpPr>
            <a:spLocks/>
          </p:cNvSpPr>
          <p:nvPr/>
        </p:nvSpPr>
        <p:spPr bwMode="auto">
          <a:xfrm>
            <a:off x="6778626" y="60960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30" name="Freeform 26"/>
          <p:cNvSpPr>
            <a:spLocks/>
          </p:cNvSpPr>
          <p:nvPr/>
        </p:nvSpPr>
        <p:spPr bwMode="auto">
          <a:xfrm>
            <a:off x="8299451" y="60960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31" name="Rectangle 27"/>
          <p:cNvSpPr>
            <a:spLocks noChangeArrowheads="1"/>
          </p:cNvSpPr>
          <p:nvPr/>
        </p:nvSpPr>
        <p:spPr bwMode="auto">
          <a:xfrm>
            <a:off x="94488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32" name="Rectangle 28"/>
          <p:cNvSpPr>
            <a:spLocks noChangeArrowheads="1"/>
          </p:cNvSpPr>
          <p:nvPr/>
        </p:nvSpPr>
        <p:spPr bwMode="auto">
          <a:xfrm>
            <a:off x="2438400" y="59436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33" name="Freeform 29"/>
          <p:cNvSpPr>
            <a:spLocks/>
          </p:cNvSpPr>
          <p:nvPr/>
        </p:nvSpPr>
        <p:spPr bwMode="auto">
          <a:xfrm>
            <a:off x="8686800" y="59436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34" name="Freeform 30"/>
          <p:cNvSpPr>
            <a:spLocks/>
          </p:cNvSpPr>
          <p:nvPr/>
        </p:nvSpPr>
        <p:spPr bwMode="auto">
          <a:xfrm rot="10800000">
            <a:off x="8839200" y="60960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35" name="Freeform 31"/>
          <p:cNvSpPr>
            <a:spLocks/>
          </p:cNvSpPr>
          <p:nvPr/>
        </p:nvSpPr>
        <p:spPr bwMode="auto">
          <a:xfrm>
            <a:off x="2590800" y="59436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36" name="Freeform 32"/>
          <p:cNvSpPr>
            <a:spLocks/>
          </p:cNvSpPr>
          <p:nvPr/>
        </p:nvSpPr>
        <p:spPr bwMode="auto">
          <a:xfrm rot="10800000">
            <a:off x="2743200" y="60960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37" name="Text Box 33"/>
          <p:cNvSpPr txBox="1">
            <a:spLocks noChangeArrowheads="1"/>
          </p:cNvSpPr>
          <p:nvPr/>
        </p:nvSpPr>
        <p:spPr bwMode="auto">
          <a:xfrm>
            <a:off x="3886201" y="63246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98338" name="Text Box 34"/>
          <p:cNvSpPr txBox="1">
            <a:spLocks noChangeArrowheads="1"/>
          </p:cNvSpPr>
          <p:nvPr/>
        </p:nvSpPr>
        <p:spPr bwMode="auto">
          <a:xfrm>
            <a:off x="5410201" y="63246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98339" name="Text Box 35"/>
          <p:cNvSpPr txBox="1">
            <a:spLocks noChangeArrowheads="1"/>
          </p:cNvSpPr>
          <p:nvPr/>
        </p:nvSpPr>
        <p:spPr bwMode="auto">
          <a:xfrm>
            <a:off x="6934201" y="63246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98340" name="Text Box 36"/>
          <p:cNvSpPr txBox="1">
            <a:spLocks noChangeArrowheads="1"/>
          </p:cNvSpPr>
          <p:nvPr/>
        </p:nvSpPr>
        <p:spPr bwMode="auto">
          <a:xfrm>
            <a:off x="8458201" y="63246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98341" name="Rectangle 37"/>
          <p:cNvSpPr>
            <a:spLocks noChangeArrowheads="1"/>
          </p:cNvSpPr>
          <p:nvPr/>
        </p:nvSpPr>
        <p:spPr bwMode="auto">
          <a:xfrm>
            <a:off x="3352800" y="2743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2" name="Rectangle 38"/>
          <p:cNvSpPr>
            <a:spLocks noChangeArrowheads="1"/>
          </p:cNvSpPr>
          <p:nvPr/>
        </p:nvSpPr>
        <p:spPr bwMode="auto">
          <a:xfrm>
            <a:off x="3657600" y="2743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3" name="Rectangle 39"/>
          <p:cNvSpPr>
            <a:spLocks noChangeArrowheads="1"/>
          </p:cNvSpPr>
          <p:nvPr/>
        </p:nvSpPr>
        <p:spPr bwMode="auto">
          <a:xfrm>
            <a:off x="3962400" y="2743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4" name="Freeform 40"/>
          <p:cNvSpPr>
            <a:spLocks/>
          </p:cNvSpPr>
          <p:nvPr/>
        </p:nvSpPr>
        <p:spPr bwMode="auto">
          <a:xfrm>
            <a:off x="4114800" y="27574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45" name="Rectangle 41"/>
          <p:cNvSpPr>
            <a:spLocks noChangeArrowheads="1"/>
          </p:cNvSpPr>
          <p:nvPr/>
        </p:nvSpPr>
        <p:spPr bwMode="auto">
          <a:xfrm>
            <a:off x="4876800" y="2743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6" name="Rectangle 42"/>
          <p:cNvSpPr>
            <a:spLocks noChangeArrowheads="1"/>
          </p:cNvSpPr>
          <p:nvPr/>
        </p:nvSpPr>
        <p:spPr bwMode="auto">
          <a:xfrm>
            <a:off x="5181600" y="2743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7" name="Rectangle 43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48" name="Freeform 44"/>
          <p:cNvSpPr>
            <a:spLocks/>
          </p:cNvSpPr>
          <p:nvPr/>
        </p:nvSpPr>
        <p:spPr bwMode="auto">
          <a:xfrm>
            <a:off x="5638800" y="27574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98349" name="Group 45"/>
          <p:cNvGrpSpPr>
            <a:grpSpLocks/>
          </p:cNvGrpSpPr>
          <p:nvPr/>
        </p:nvGrpSpPr>
        <p:grpSpPr bwMode="auto">
          <a:xfrm>
            <a:off x="6400800" y="2743200"/>
            <a:ext cx="914400" cy="304800"/>
            <a:chOff x="4224" y="1728"/>
            <a:chExt cx="576" cy="192"/>
          </a:xfrm>
        </p:grpSpPr>
        <p:sp>
          <p:nvSpPr>
            <p:cNvPr id="98350" name="Rectangle 46"/>
            <p:cNvSpPr>
              <a:spLocks noChangeArrowheads="1"/>
            </p:cNvSpPr>
            <p:nvPr/>
          </p:nvSpPr>
          <p:spPr bwMode="auto">
            <a:xfrm>
              <a:off x="4224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51" name="Rectangle 47"/>
            <p:cNvSpPr>
              <a:spLocks noChangeArrowheads="1"/>
            </p:cNvSpPr>
            <p:nvPr/>
          </p:nvSpPr>
          <p:spPr bwMode="auto">
            <a:xfrm>
              <a:off x="4416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52" name="Rectangle 48"/>
            <p:cNvSpPr>
              <a:spLocks noChangeArrowheads="1"/>
            </p:cNvSpPr>
            <p:nvPr/>
          </p:nvSpPr>
          <p:spPr bwMode="auto">
            <a:xfrm>
              <a:off x="4608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353" name="Freeform 49"/>
          <p:cNvSpPr>
            <a:spLocks/>
          </p:cNvSpPr>
          <p:nvPr/>
        </p:nvSpPr>
        <p:spPr bwMode="auto">
          <a:xfrm rot="10800000">
            <a:off x="4267200" y="29098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54" name="Freeform 50"/>
          <p:cNvSpPr>
            <a:spLocks/>
          </p:cNvSpPr>
          <p:nvPr/>
        </p:nvSpPr>
        <p:spPr bwMode="auto">
          <a:xfrm rot="10800000">
            <a:off x="5791200" y="29098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55" name="Freeform 51"/>
          <p:cNvSpPr>
            <a:spLocks/>
          </p:cNvSpPr>
          <p:nvPr/>
        </p:nvSpPr>
        <p:spPr bwMode="auto">
          <a:xfrm>
            <a:off x="3736975" y="2895600"/>
            <a:ext cx="158750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56" name="Freeform 52"/>
          <p:cNvSpPr>
            <a:spLocks/>
          </p:cNvSpPr>
          <p:nvPr/>
        </p:nvSpPr>
        <p:spPr bwMode="auto">
          <a:xfrm>
            <a:off x="5257800" y="2895600"/>
            <a:ext cx="158750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57" name="Freeform 53"/>
          <p:cNvSpPr>
            <a:spLocks/>
          </p:cNvSpPr>
          <p:nvPr/>
        </p:nvSpPr>
        <p:spPr bwMode="auto">
          <a:xfrm>
            <a:off x="6775450" y="2895600"/>
            <a:ext cx="158750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58" name="Rectangle 54"/>
          <p:cNvSpPr>
            <a:spLocks noChangeArrowheads="1"/>
          </p:cNvSpPr>
          <p:nvPr/>
        </p:nvSpPr>
        <p:spPr bwMode="auto">
          <a:xfrm>
            <a:off x="7924800" y="2743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59" name="Rectangle 55"/>
          <p:cNvSpPr>
            <a:spLocks noChangeArrowheads="1"/>
          </p:cNvSpPr>
          <p:nvPr/>
        </p:nvSpPr>
        <p:spPr bwMode="auto">
          <a:xfrm>
            <a:off x="2438400" y="2743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60" name="Freeform 56"/>
          <p:cNvSpPr>
            <a:spLocks/>
          </p:cNvSpPr>
          <p:nvPr/>
        </p:nvSpPr>
        <p:spPr bwMode="auto">
          <a:xfrm>
            <a:off x="7162800" y="27432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61" name="Freeform 57"/>
          <p:cNvSpPr>
            <a:spLocks/>
          </p:cNvSpPr>
          <p:nvPr/>
        </p:nvSpPr>
        <p:spPr bwMode="auto">
          <a:xfrm rot="10800000">
            <a:off x="7315200" y="28956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62" name="Freeform 58"/>
          <p:cNvSpPr>
            <a:spLocks/>
          </p:cNvSpPr>
          <p:nvPr/>
        </p:nvSpPr>
        <p:spPr bwMode="auto">
          <a:xfrm>
            <a:off x="2590800" y="27432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63" name="Freeform 59"/>
          <p:cNvSpPr>
            <a:spLocks/>
          </p:cNvSpPr>
          <p:nvPr/>
        </p:nvSpPr>
        <p:spPr bwMode="auto">
          <a:xfrm rot="10800000">
            <a:off x="2743200" y="28956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64" name="Text Box 60"/>
          <p:cNvSpPr txBox="1">
            <a:spLocks noChangeArrowheads="1"/>
          </p:cNvSpPr>
          <p:nvPr/>
        </p:nvSpPr>
        <p:spPr bwMode="auto">
          <a:xfrm>
            <a:off x="3886201" y="31242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98365" name="Text Box 61"/>
          <p:cNvSpPr txBox="1">
            <a:spLocks noChangeArrowheads="1"/>
          </p:cNvSpPr>
          <p:nvPr/>
        </p:nvSpPr>
        <p:spPr bwMode="auto">
          <a:xfrm>
            <a:off x="5410201" y="31242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98366" name="Text Box 62"/>
          <p:cNvSpPr txBox="1">
            <a:spLocks noChangeArrowheads="1"/>
          </p:cNvSpPr>
          <p:nvPr/>
        </p:nvSpPr>
        <p:spPr bwMode="auto">
          <a:xfrm>
            <a:off x="6934201" y="31242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98367" name="Text Box 63"/>
          <p:cNvSpPr txBox="1">
            <a:spLocks noChangeArrowheads="1"/>
          </p:cNvSpPr>
          <p:nvPr/>
        </p:nvSpPr>
        <p:spPr bwMode="auto">
          <a:xfrm>
            <a:off x="5181601" y="22860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8368" name="Rectangle 64"/>
          <p:cNvSpPr>
            <a:spLocks noChangeArrowheads="1"/>
          </p:cNvSpPr>
          <p:nvPr/>
        </p:nvSpPr>
        <p:spPr bwMode="auto">
          <a:xfrm>
            <a:off x="3352800" y="4114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69" name="Rectangle 65"/>
          <p:cNvSpPr>
            <a:spLocks noChangeArrowheads="1"/>
          </p:cNvSpPr>
          <p:nvPr/>
        </p:nvSpPr>
        <p:spPr bwMode="auto">
          <a:xfrm>
            <a:off x="3657600" y="4114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0" name="Rectangle 66"/>
          <p:cNvSpPr>
            <a:spLocks noChangeArrowheads="1"/>
          </p:cNvSpPr>
          <p:nvPr/>
        </p:nvSpPr>
        <p:spPr bwMode="auto">
          <a:xfrm>
            <a:off x="3962400" y="4114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1" name="Freeform 67"/>
          <p:cNvSpPr>
            <a:spLocks/>
          </p:cNvSpPr>
          <p:nvPr/>
        </p:nvSpPr>
        <p:spPr bwMode="auto">
          <a:xfrm>
            <a:off x="4114800" y="41290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72" name="Rectangle 68"/>
          <p:cNvSpPr>
            <a:spLocks noChangeArrowheads="1"/>
          </p:cNvSpPr>
          <p:nvPr/>
        </p:nvSpPr>
        <p:spPr bwMode="auto">
          <a:xfrm>
            <a:off x="4876800" y="4114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3" name="Rectangle 69"/>
          <p:cNvSpPr>
            <a:spLocks noChangeArrowheads="1"/>
          </p:cNvSpPr>
          <p:nvPr/>
        </p:nvSpPr>
        <p:spPr bwMode="auto">
          <a:xfrm>
            <a:off x="5181600" y="4114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4" name="Rectangle 70"/>
          <p:cNvSpPr>
            <a:spLocks noChangeArrowheads="1"/>
          </p:cNvSpPr>
          <p:nvPr/>
        </p:nvSpPr>
        <p:spPr bwMode="auto">
          <a:xfrm>
            <a:off x="5486400" y="4114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75" name="Freeform 71"/>
          <p:cNvSpPr>
            <a:spLocks/>
          </p:cNvSpPr>
          <p:nvPr/>
        </p:nvSpPr>
        <p:spPr bwMode="auto">
          <a:xfrm>
            <a:off x="5638800" y="4095750"/>
            <a:ext cx="2286000" cy="171450"/>
          </a:xfrm>
          <a:custGeom>
            <a:avLst/>
            <a:gdLst>
              <a:gd name="T0" fmla="*/ 0 w 1440"/>
              <a:gd name="T1" fmla="*/ 107 h 108"/>
              <a:gd name="T2" fmla="*/ 780 w 1440"/>
              <a:gd name="T3" fmla="*/ 0 h 108"/>
              <a:gd name="T4" fmla="*/ 1440 w 1440"/>
              <a:gd name="T5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108">
                <a:moveTo>
                  <a:pt x="0" y="107"/>
                </a:moveTo>
                <a:cubicBezTo>
                  <a:pt x="130" y="89"/>
                  <a:pt x="540" y="0"/>
                  <a:pt x="780" y="0"/>
                </a:cubicBezTo>
                <a:cubicBezTo>
                  <a:pt x="1020" y="0"/>
                  <a:pt x="1303" y="86"/>
                  <a:pt x="1440" y="10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98376" name="Group 72"/>
          <p:cNvGrpSpPr>
            <a:grpSpLocks/>
          </p:cNvGrpSpPr>
          <p:nvPr/>
        </p:nvGrpSpPr>
        <p:grpSpPr bwMode="auto">
          <a:xfrm>
            <a:off x="7924800" y="4114800"/>
            <a:ext cx="914400" cy="304800"/>
            <a:chOff x="4224" y="1728"/>
            <a:chExt cx="576" cy="192"/>
          </a:xfrm>
        </p:grpSpPr>
        <p:sp>
          <p:nvSpPr>
            <p:cNvPr id="98377" name="Rectangle 73"/>
            <p:cNvSpPr>
              <a:spLocks noChangeArrowheads="1"/>
            </p:cNvSpPr>
            <p:nvPr/>
          </p:nvSpPr>
          <p:spPr bwMode="auto">
            <a:xfrm>
              <a:off x="4224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78" name="Rectangle 74"/>
            <p:cNvSpPr>
              <a:spLocks noChangeArrowheads="1"/>
            </p:cNvSpPr>
            <p:nvPr/>
          </p:nvSpPr>
          <p:spPr bwMode="auto">
            <a:xfrm>
              <a:off x="4416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79" name="Rectangle 75"/>
            <p:cNvSpPr>
              <a:spLocks noChangeArrowheads="1"/>
            </p:cNvSpPr>
            <p:nvPr/>
          </p:nvSpPr>
          <p:spPr bwMode="auto">
            <a:xfrm>
              <a:off x="4608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380" name="Freeform 76"/>
          <p:cNvSpPr>
            <a:spLocks/>
          </p:cNvSpPr>
          <p:nvPr/>
        </p:nvSpPr>
        <p:spPr bwMode="auto">
          <a:xfrm rot="10800000">
            <a:off x="4267200" y="42814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81" name="Freeform 77"/>
          <p:cNvSpPr>
            <a:spLocks/>
          </p:cNvSpPr>
          <p:nvPr/>
        </p:nvSpPr>
        <p:spPr bwMode="auto">
          <a:xfrm>
            <a:off x="5789613" y="4267201"/>
            <a:ext cx="2286000" cy="161925"/>
          </a:xfrm>
          <a:custGeom>
            <a:avLst/>
            <a:gdLst>
              <a:gd name="T0" fmla="*/ 1440 w 1440"/>
              <a:gd name="T1" fmla="*/ 1 h 102"/>
              <a:gd name="T2" fmla="*/ 679 w 1440"/>
              <a:gd name="T3" fmla="*/ 102 h 102"/>
              <a:gd name="T4" fmla="*/ 0 w 1440"/>
              <a:gd name="T5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0" h="102">
                <a:moveTo>
                  <a:pt x="1440" y="1"/>
                </a:moveTo>
                <a:cubicBezTo>
                  <a:pt x="1313" y="18"/>
                  <a:pt x="919" y="102"/>
                  <a:pt x="679" y="102"/>
                </a:cubicBezTo>
                <a:cubicBezTo>
                  <a:pt x="439" y="102"/>
                  <a:pt x="141" y="21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82" name="Freeform 78"/>
          <p:cNvSpPr>
            <a:spLocks/>
          </p:cNvSpPr>
          <p:nvPr/>
        </p:nvSpPr>
        <p:spPr bwMode="auto">
          <a:xfrm>
            <a:off x="3736976" y="42672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83" name="Freeform 79"/>
          <p:cNvSpPr>
            <a:spLocks/>
          </p:cNvSpPr>
          <p:nvPr/>
        </p:nvSpPr>
        <p:spPr bwMode="auto">
          <a:xfrm>
            <a:off x="5257801" y="42672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84" name="Freeform 80"/>
          <p:cNvSpPr>
            <a:spLocks/>
          </p:cNvSpPr>
          <p:nvPr/>
        </p:nvSpPr>
        <p:spPr bwMode="auto">
          <a:xfrm>
            <a:off x="8299451" y="42672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85" name="Rectangle 81"/>
          <p:cNvSpPr>
            <a:spLocks noChangeArrowheads="1"/>
          </p:cNvSpPr>
          <p:nvPr/>
        </p:nvSpPr>
        <p:spPr bwMode="auto">
          <a:xfrm>
            <a:off x="9448800" y="4114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6" name="Rectangle 82"/>
          <p:cNvSpPr>
            <a:spLocks noChangeArrowheads="1"/>
          </p:cNvSpPr>
          <p:nvPr/>
        </p:nvSpPr>
        <p:spPr bwMode="auto">
          <a:xfrm>
            <a:off x="2438400" y="4114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87" name="Freeform 83"/>
          <p:cNvSpPr>
            <a:spLocks/>
          </p:cNvSpPr>
          <p:nvPr/>
        </p:nvSpPr>
        <p:spPr bwMode="auto">
          <a:xfrm>
            <a:off x="8686800" y="41148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88" name="Freeform 84"/>
          <p:cNvSpPr>
            <a:spLocks/>
          </p:cNvSpPr>
          <p:nvPr/>
        </p:nvSpPr>
        <p:spPr bwMode="auto">
          <a:xfrm rot="10800000">
            <a:off x="8839200" y="42672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89" name="Freeform 85"/>
          <p:cNvSpPr>
            <a:spLocks/>
          </p:cNvSpPr>
          <p:nvPr/>
        </p:nvSpPr>
        <p:spPr bwMode="auto">
          <a:xfrm>
            <a:off x="2590800" y="41148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90" name="Freeform 86"/>
          <p:cNvSpPr>
            <a:spLocks/>
          </p:cNvSpPr>
          <p:nvPr/>
        </p:nvSpPr>
        <p:spPr bwMode="auto">
          <a:xfrm rot="10800000">
            <a:off x="2743200" y="42672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91" name="Text Box 87"/>
          <p:cNvSpPr txBox="1">
            <a:spLocks noChangeArrowheads="1"/>
          </p:cNvSpPr>
          <p:nvPr/>
        </p:nvSpPr>
        <p:spPr bwMode="auto">
          <a:xfrm>
            <a:off x="3886201" y="44958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98392" name="Text Box 88"/>
          <p:cNvSpPr txBox="1">
            <a:spLocks noChangeArrowheads="1"/>
          </p:cNvSpPr>
          <p:nvPr/>
        </p:nvSpPr>
        <p:spPr bwMode="auto">
          <a:xfrm>
            <a:off x="5410201" y="44958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98393" name="Text Box 89"/>
          <p:cNvSpPr txBox="1">
            <a:spLocks noChangeArrowheads="1"/>
          </p:cNvSpPr>
          <p:nvPr/>
        </p:nvSpPr>
        <p:spPr bwMode="auto">
          <a:xfrm>
            <a:off x="8458201" y="44958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98394" name="Text Box 90"/>
          <p:cNvSpPr txBox="1">
            <a:spLocks noChangeArrowheads="1"/>
          </p:cNvSpPr>
          <p:nvPr/>
        </p:nvSpPr>
        <p:spPr bwMode="auto">
          <a:xfrm>
            <a:off x="5181601" y="36576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p</a:t>
            </a:r>
          </a:p>
        </p:txBody>
      </p:sp>
      <p:sp>
        <p:nvSpPr>
          <p:cNvPr id="98395" name="Rectangle 91"/>
          <p:cNvSpPr>
            <a:spLocks noChangeArrowheads="1"/>
          </p:cNvSpPr>
          <p:nvPr/>
        </p:nvSpPr>
        <p:spPr bwMode="auto">
          <a:xfrm>
            <a:off x="6400800" y="4724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6" name="Rectangle 92"/>
          <p:cNvSpPr>
            <a:spLocks noChangeArrowheads="1"/>
          </p:cNvSpPr>
          <p:nvPr/>
        </p:nvSpPr>
        <p:spPr bwMode="auto">
          <a:xfrm>
            <a:off x="6705600" y="4724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7" name="Rectangle 93"/>
          <p:cNvSpPr>
            <a:spLocks noChangeArrowheads="1"/>
          </p:cNvSpPr>
          <p:nvPr/>
        </p:nvSpPr>
        <p:spPr bwMode="auto">
          <a:xfrm>
            <a:off x="7010400" y="47244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98" name="Freeform 94"/>
          <p:cNvSpPr>
            <a:spLocks/>
          </p:cNvSpPr>
          <p:nvPr/>
        </p:nvSpPr>
        <p:spPr bwMode="auto">
          <a:xfrm>
            <a:off x="6778626" y="4876800"/>
            <a:ext cx="149225" cy="45720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399" name="Text Box 95"/>
          <p:cNvSpPr txBox="1">
            <a:spLocks noChangeArrowheads="1"/>
          </p:cNvSpPr>
          <p:nvPr/>
        </p:nvSpPr>
        <p:spPr bwMode="auto">
          <a:xfrm>
            <a:off x="6934201" y="51054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98400" name="Freeform 96"/>
          <p:cNvSpPr>
            <a:spLocks/>
          </p:cNvSpPr>
          <p:nvPr/>
        </p:nvSpPr>
        <p:spPr bwMode="auto">
          <a:xfrm>
            <a:off x="5638800" y="4419600"/>
            <a:ext cx="914400" cy="457200"/>
          </a:xfrm>
          <a:custGeom>
            <a:avLst/>
            <a:gdLst>
              <a:gd name="T0" fmla="*/ 497 w 497"/>
              <a:gd name="T1" fmla="*/ 276 h 276"/>
              <a:gd name="T2" fmla="*/ 222 w 497"/>
              <a:gd name="T3" fmla="*/ 228 h 276"/>
              <a:gd name="T4" fmla="*/ 0 w 497"/>
              <a:gd name="T5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7" h="276">
                <a:moveTo>
                  <a:pt x="497" y="276"/>
                </a:moveTo>
                <a:cubicBezTo>
                  <a:pt x="451" y="268"/>
                  <a:pt x="305" y="274"/>
                  <a:pt x="222" y="228"/>
                </a:cubicBezTo>
                <a:cubicBezTo>
                  <a:pt x="139" y="182"/>
                  <a:pt x="46" y="47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401" name="Freeform 97"/>
          <p:cNvSpPr>
            <a:spLocks/>
          </p:cNvSpPr>
          <p:nvPr/>
        </p:nvSpPr>
        <p:spPr bwMode="auto">
          <a:xfrm flipH="1">
            <a:off x="7162800" y="4419600"/>
            <a:ext cx="914400" cy="457200"/>
          </a:xfrm>
          <a:custGeom>
            <a:avLst/>
            <a:gdLst>
              <a:gd name="T0" fmla="*/ 497 w 497"/>
              <a:gd name="T1" fmla="*/ 276 h 276"/>
              <a:gd name="T2" fmla="*/ 222 w 497"/>
              <a:gd name="T3" fmla="*/ 228 h 276"/>
              <a:gd name="T4" fmla="*/ 0 w 497"/>
              <a:gd name="T5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7" h="276">
                <a:moveTo>
                  <a:pt x="497" y="276"/>
                </a:moveTo>
                <a:cubicBezTo>
                  <a:pt x="451" y="268"/>
                  <a:pt x="305" y="274"/>
                  <a:pt x="222" y="228"/>
                </a:cubicBezTo>
                <a:cubicBezTo>
                  <a:pt x="139" y="182"/>
                  <a:pt x="46" y="47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8402" name="Text Box 98"/>
          <p:cNvSpPr txBox="1">
            <a:spLocks noChangeArrowheads="1"/>
          </p:cNvSpPr>
          <p:nvPr/>
        </p:nvSpPr>
        <p:spPr bwMode="auto">
          <a:xfrm>
            <a:off x="7315201" y="44196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q</a:t>
            </a:r>
          </a:p>
        </p:txBody>
      </p:sp>
      <p:sp>
        <p:nvSpPr>
          <p:cNvPr id="98403" name="Text Box 99"/>
          <p:cNvSpPr txBox="1">
            <a:spLocks noChangeArrowheads="1"/>
          </p:cNvSpPr>
          <p:nvPr/>
        </p:nvSpPr>
        <p:spPr bwMode="auto">
          <a:xfrm>
            <a:off x="5181601" y="54864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p</a:t>
            </a:r>
          </a:p>
        </p:txBody>
      </p:sp>
      <p:sp>
        <p:nvSpPr>
          <p:cNvPr id="98404" name="Text Box 100"/>
          <p:cNvSpPr txBox="1">
            <a:spLocks noChangeArrowheads="1"/>
          </p:cNvSpPr>
          <p:nvPr/>
        </p:nvSpPr>
        <p:spPr bwMode="auto">
          <a:xfrm>
            <a:off x="6705601" y="5486400"/>
            <a:ext cx="366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9124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title"/>
          </p:nvPr>
        </p:nvSpPr>
        <p:spPr>
          <a:xfrm>
            <a:off x="8275321" y="1303020"/>
            <a:ext cx="3200400" cy="470915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ALGORITHM FOR INSERTING A </a:t>
            </a:r>
            <a:r>
              <a:rPr lang="en-US" b="1" dirty="0" smtClean="0"/>
              <a:t>NODE</a:t>
            </a:r>
            <a:endParaRPr lang="en-US" dirty="0"/>
          </a:p>
        </p:txBody>
      </p:sp>
      <p:sp>
        <p:nvSpPr>
          <p:cNvPr id="9830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28600" y="254508"/>
            <a:ext cx="12352421" cy="464820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/>
              <a:t>Suppose START is the first position in linked list. Let DATA be the element to be</a:t>
            </a:r>
          </a:p>
          <a:p>
            <a:pPr marL="0" indent="0">
              <a:buNone/>
            </a:pPr>
            <a:r>
              <a:rPr lang="en-US" sz="1800" dirty="0"/>
              <a:t>inserted in the new node. POS is the position where the </a:t>
            </a:r>
            <a:r>
              <a:rPr lang="en-US" sz="1800" dirty="0" err="1"/>
              <a:t>NewNode</a:t>
            </a:r>
            <a:r>
              <a:rPr lang="en-US" sz="1800" dirty="0"/>
              <a:t> is to be inserted. TEMP</a:t>
            </a:r>
          </a:p>
          <a:p>
            <a:pPr marL="0" indent="0">
              <a:buNone/>
            </a:pPr>
            <a:r>
              <a:rPr lang="en-US" sz="1800" dirty="0"/>
              <a:t>is a temporary pointer to hold the node address</a:t>
            </a:r>
            <a:r>
              <a:rPr lang="en-US" sz="1800" dirty="0" smtClean="0"/>
              <a:t>.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Input the DATA and POS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Initialize TEMP = START; i =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Repeat the step 4 if (i less than POS) and (TEMP is not equal to NULL)</a:t>
            </a:r>
          </a:p>
          <a:p>
            <a:pPr marL="457200" indent="-457200">
              <a:buFont typeface="+mj-lt"/>
              <a:buAutoNum type="arabicPeriod"/>
            </a:pPr>
            <a:r>
              <a:rPr lang="da-DK" sz="1800" dirty="0"/>
              <a:t>TEMP = TEMP → RPoint; i = i +1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If (TEMP not equal to NULL) and (i equal to POS)</a:t>
            </a:r>
          </a:p>
          <a:p>
            <a:pPr marL="301943" lvl="1" indent="0">
              <a:buNone/>
            </a:pPr>
            <a:r>
              <a:rPr lang="en-US" sz="1600" dirty="0"/>
              <a:t>	(</a:t>
            </a:r>
            <a:r>
              <a:rPr lang="en-US" sz="1600" i="1" dirty="0"/>
              <a:t>a</a:t>
            </a:r>
            <a:r>
              <a:rPr lang="en-US" sz="1600" dirty="0"/>
              <a:t>) Create a New Node</a:t>
            </a:r>
          </a:p>
          <a:p>
            <a:pPr marL="301943" lvl="1" indent="0">
              <a:buNone/>
            </a:pPr>
            <a:r>
              <a:rPr lang="en-US" sz="1600" dirty="0"/>
              <a:t>	(</a:t>
            </a:r>
            <a:r>
              <a:rPr lang="en-US" sz="1600" i="1" dirty="0"/>
              <a:t>b</a:t>
            </a:r>
            <a:r>
              <a:rPr lang="en-US" sz="1600" dirty="0"/>
              <a:t>) </a:t>
            </a:r>
            <a:r>
              <a:rPr lang="en-US" sz="1600" dirty="0" err="1"/>
              <a:t>NewNode</a:t>
            </a:r>
            <a:r>
              <a:rPr lang="en-US" sz="1600" dirty="0"/>
              <a:t> → DATA = DATA</a:t>
            </a:r>
          </a:p>
          <a:p>
            <a:pPr marL="301943" lvl="1" indent="0">
              <a:buNone/>
            </a:pPr>
            <a:r>
              <a:rPr lang="en-US" sz="1600" dirty="0"/>
              <a:t>	(</a:t>
            </a:r>
            <a:r>
              <a:rPr lang="en-US" sz="1600" i="1" dirty="0"/>
              <a:t>c</a:t>
            </a:r>
            <a:r>
              <a:rPr lang="en-US" sz="1600" dirty="0"/>
              <a:t>) </a:t>
            </a:r>
            <a:r>
              <a:rPr lang="en-US" sz="1600" dirty="0" err="1"/>
              <a:t>NewNode</a:t>
            </a:r>
            <a:r>
              <a:rPr lang="en-US" sz="1600" dirty="0"/>
              <a:t> → </a:t>
            </a:r>
            <a:r>
              <a:rPr lang="en-US" sz="1600" dirty="0" err="1"/>
              <a:t>RPoint</a:t>
            </a:r>
            <a:r>
              <a:rPr lang="en-US" sz="1600" dirty="0"/>
              <a:t> = TEMP → </a:t>
            </a:r>
            <a:r>
              <a:rPr lang="en-US" sz="1600" dirty="0" err="1"/>
              <a:t>RPoint</a:t>
            </a:r>
            <a:endParaRPr lang="en-US" sz="1600" dirty="0"/>
          </a:p>
          <a:p>
            <a:pPr marL="301943" lvl="1" indent="0">
              <a:buNone/>
            </a:pPr>
            <a:r>
              <a:rPr lang="en-US" sz="1600" dirty="0"/>
              <a:t>	(</a:t>
            </a:r>
            <a:r>
              <a:rPr lang="en-US" sz="1600" i="1" dirty="0"/>
              <a:t>d</a:t>
            </a:r>
            <a:r>
              <a:rPr lang="en-US" sz="1600" dirty="0"/>
              <a:t>) </a:t>
            </a:r>
            <a:r>
              <a:rPr lang="en-US" sz="1600" dirty="0" err="1"/>
              <a:t>NewNode</a:t>
            </a:r>
            <a:r>
              <a:rPr lang="en-US" sz="1600" dirty="0"/>
              <a:t> → </a:t>
            </a:r>
            <a:r>
              <a:rPr lang="en-US" sz="1600" dirty="0" err="1"/>
              <a:t>LPoint</a:t>
            </a:r>
            <a:r>
              <a:rPr lang="en-US" sz="1600" dirty="0"/>
              <a:t> = TEMP</a:t>
            </a:r>
          </a:p>
          <a:p>
            <a:pPr marL="301943" lvl="1" indent="0">
              <a:buNone/>
            </a:pPr>
            <a:r>
              <a:rPr lang="fr-FR" sz="1600" dirty="0"/>
              <a:t>	(</a:t>
            </a:r>
            <a:r>
              <a:rPr lang="fr-FR" sz="1600" i="1" dirty="0"/>
              <a:t>e</a:t>
            </a:r>
            <a:r>
              <a:rPr lang="fr-FR" sz="1600" dirty="0"/>
              <a:t>) (TEMP → </a:t>
            </a:r>
            <a:r>
              <a:rPr lang="fr-FR" sz="1600" dirty="0" err="1"/>
              <a:t>RPoint</a:t>
            </a:r>
            <a:r>
              <a:rPr lang="fr-FR" sz="1600" dirty="0"/>
              <a:t>) → </a:t>
            </a:r>
            <a:r>
              <a:rPr lang="fr-FR" sz="1600" dirty="0" err="1"/>
              <a:t>LPoint</a:t>
            </a:r>
            <a:r>
              <a:rPr lang="fr-FR" sz="1600" dirty="0"/>
              <a:t> = </a:t>
            </a:r>
            <a:r>
              <a:rPr lang="fr-FR" sz="1600" dirty="0" err="1"/>
              <a:t>NewNode</a:t>
            </a:r>
            <a:endParaRPr lang="fr-FR" sz="1600" dirty="0"/>
          </a:p>
          <a:p>
            <a:pPr marL="301943" lvl="1" indent="0">
              <a:buNone/>
            </a:pPr>
            <a:r>
              <a:rPr lang="en-US" sz="1600" dirty="0"/>
              <a:t>	(</a:t>
            </a:r>
            <a:r>
              <a:rPr lang="en-US" sz="1600" i="1" dirty="0"/>
              <a:t>f </a:t>
            </a:r>
            <a:r>
              <a:rPr lang="en-US" sz="1600" dirty="0"/>
              <a:t>) TEMP → </a:t>
            </a:r>
            <a:r>
              <a:rPr lang="en-US" sz="1600" dirty="0" err="1"/>
              <a:t>RPoint</a:t>
            </a:r>
            <a:r>
              <a:rPr lang="en-US" sz="1600" dirty="0"/>
              <a:t> = New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Else</a:t>
            </a:r>
          </a:p>
          <a:p>
            <a:pPr marL="0" indent="0">
              <a:buNone/>
            </a:pPr>
            <a:r>
              <a:rPr lang="en-US" sz="1800" dirty="0"/>
              <a:t>	(</a:t>
            </a:r>
            <a:r>
              <a:rPr lang="en-US" sz="1800" i="1" dirty="0"/>
              <a:t>a</a:t>
            </a:r>
            <a:r>
              <a:rPr lang="en-US" sz="1800" dirty="0"/>
              <a:t>) Display “Position NOT found”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7.       </a:t>
            </a:r>
            <a:r>
              <a:rPr lang="en-US" sz="1800" dirty="0"/>
              <a:t>Exit</a:t>
            </a:r>
          </a:p>
        </p:txBody>
      </p:sp>
      <p:sp>
        <p:nvSpPr>
          <p:cNvPr id="1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8B32B-8B80-4225-8EB1-1E6AB7428F82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0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752600" y="228598"/>
            <a:ext cx="861060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0288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52401"/>
            <a:ext cx="8991600" cy="447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800000">
            <a:off x="1752600" y="4572000"/>
            <a:ext cx="8934450" cy="1849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516162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5 DSA</Template>
  <TotalTime>287</TotalTime>
  <Words>442</Words>
  <Application>Microsoft Office PowerPoint</Application>
  <PresentationFormat>Widescreen</PresentationFormat>
  <Paragraphs>115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MS PGothic</vt:lpstr>
      <vt:lpstr>Arial</vt:lpstr>
      <vt:lpstr>Calibri</vt:lpstr>
      <vt:lpstr>Calibri Light</vt:lpstr>
      <vt:lpstr>Courier New</vt:lpstr>
      <vt:lpstr>Times New Roman</vt:lpstr>
      <vt:lpstr>Wingdings</vt:lpstr>
      <vt:lpstr>Retrospect</vt:lpstr>
      <vt:lpstr>Data Structures and Algorithms   Instructor: Maira Sami </vt:lpstr>
      <vt:lpstr>Double Linked Lists</vt:lpstr>
      <vt:lpstr>Doubly-linked lists</vt:lpstr>
      <vt:lpstr>Doubly Linked Lists</vt:lpstr>
      <vt:lpstr>PowerPoint Presentation</vt:lpstr>
      <vt:lpstr>Insertion</vt:lpstr>
      <vt:lpstr>ALGORITHM FOR INSERTING A NODE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Deletion</vt:lpstr>
      <vt:lpstr>Deletion</vt:lpstr>
      <vt:lpstr>PowerPoint Presentation</vt:lpstr>
      <vt:lpstr>PowerPoint Presentation</vt:lpstr>
      <vt:lpstr>PowerPoint Presentation</vt:lpstr>
      <vt:lpstr>PowerPoint Presentation</vt:lpstr>
      <vt:lpstr>DLLs compared to SLLs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Algorithms   Instructor: Maira Sami</dc:title>
  <dc:creator>Maira Sami</dc:creator>
  <cp:lastModifiedBy>Maira Sami</cp:lastModifiedBy>
  <cp:revision>15</cp:revision>
  <dcterms:created xsi:type="dcterms:W3CDTF">2019-09-17T05:53:20Z</dcterms:created>
  <dcterms:modified xsi:type="dcterms:W3CDTF">2019-09-27T04:53:35Z</dcterms:modified>
</cp:coreProperties>
</file>